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63" r:id="rId4"/>
    <p:sldId id="264" r:id="rId5"/>
    <p:sldId id="285" r:id="rId6"/>
    <p:sldId id="258" r:id="rId7"/>
    <p:sldId id="259" r:id="rId8"/>
    <p:sldId id="295" r:id="rId9"/>
    <p:sldId id="260" r:id="rId10"/>
    <p:sldId id="266" r:id="rId11"/>
    <p:sldId id="267" r:id="rId12"/>
    <p:sldId id="265" r:id="rId13"/>
    <p:sldId id="261" r:id="rId14"/>
    <p:sldId id="286" r:id="rId15"/>
    <p:sldId id="262" r:id="rId16"/>
    <p:sldId id="268" r:id="rId17"/>
    <p:sldId id="287" r:id="rId18"/>
    <p:sldId id="269" r:id="rId19"/>
    <p:sldId id="270" r:id="rId20"/>
    <p:sldId id="272" r:id="rId21"/>
    <p:sldId id="273" r:id="rId22"/>
    <p:sldId id="289" r:id="rId23"/>
    <p:sldId id="290" r:id="rId24"/>
    <p:sldId id="291" r:id="rId25"/>
    <p:sldId id="288" r:id="rId26"/>
    <p:sldId id="271" r:id="rId27"/>
    <p:sldId id="274" r:id="rId28"/>
    <p:sldId id="275" r:id="rId29"/>
    <p:sldId id="276" r:id="rId30"/>
    <p:sldId id="278" r:id="rId31"/>
    <p:sldId id="292" r:id="rId32"/>
    <p:sldId id="281" r:id="rId33"/>
    <p:sldId id="293" r:id="rId34"/>
    <p:sldId id="294" r:id="rId35"/>
    <p:sldId id="280" r:id="rId36"/>
    <p:sldId id="279" r:id="rId37"/>
    <p:sldId id="277" r:id="rId38"/>
    <p:sldId id="282" r:id="rId39"/>
    <p:sldId id="283" r:id="rId40"/>
    <p:sldId id="284" r:id="rId41"/>
    <p:sldId id="298" r:id="rId42"/>
    <p:sldId id="297" r:id="rId43"/>
    <p:sldId id="29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62" autoAdjust="0"/>
    <p:restoredTop sz="57333" autoAdjust="0"/>
  </p:normalViewPr>
  <p:slideViewPr>
    <p:cSldViewPr snapToGrid="0">
      <p:cViewPr varScale="1">
        <p:scale>
          <a:sx n="91" d="100"/>
          <a:sy n="91" d="100"/>
        </p:scale>
        <p:origin x="15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2588FE-BB2B-460A-BBA7-346C5BB4DD22}"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FA73A-5F95-4917-AB63-F9A7082FCDA3}" type="slidenum">
              <a:rPr lang="en-US" smtClean="0"/>
              <a:t>‹#›</a:t>
            </a:fld>
            <a:endParaRPr lang="en-US"/>
          </a:p>
        </p:txBody>
      </p:sp>
    </p:spTree>
    <p:extLst>
      <p:ext uri="{BB962C8B-B14F-4D97-AF65-F5344CB8AC3E}">
        <p14:creationId xmlns:p14="http://schemas.microsoft.com/office/powerpoint/2010/main" val="3136510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FA73A-5F95-4917-AB63-F9A7082FCDA3}" type="slidenum">
              <a:rPr lang="en-US" smtClean="0"/>
              <a:t>2</a:t>
            </a:fld>
            <a:endParaRPr lang="en-US"/>
          </a:p>
        </p:txBody>
      </p:sp>
    </p:spTree>
    <p:extLst>
      <p:ext uri="{BB962C8B-B14F-4D97-AF65-F5344CB8AC3E}">
        <p14:creationId xmlns:p14="http://schemas.microsoft.com/office/powerpoint/2010/main" val="4264333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FA73A-5F95-4917-AB63-F9A7082FCDA3}" type="slidenum">
              <a:rPr lang="en-US" smtClean="0"/>
              <a:t>11</a:t>
            </a:fld>
            <a:endParaRPr lang="en-US"/>
          </a:p>
        </p:txBody>
      </p:sp>
    </p:spTree>
    <p:extLst>
      <p:ext uri="{BB962C8B-B14F-4D97-AF65-F5344CB8AC3E}">
        <p14:creationId xmlns:p14="http://schemas.microsoft.com/office/powerpoint/2010/main" val="1933359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FA73A-5F95-4917-AB63-F9A7082FCDA3}" type="slidenum">
              <a:rPr lang="en-US" smtClean="0"/>
              <a:t>12</a:t>
            </a:fld>
            <a:endParaRPr lang="en-US"/>
          </a:p>
        </p:txBody>
      </p:sp>
    </p:spTree>
    <p:extLst>
      <p:ext uri="{BB962C8B-B14F-4D97-AF65-F5344CB8AC3E}">
        <p14:creationId xmlns:p14="http://schemas.microsoft.com/office/powerpoint/2010/main" val="3369810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FA73A-5F95-4917-AB63-F9A7082FCDA3}" type="slidenum">
              <a:rPr lang="en-US" smtClean="0"/>
              <a:t>13</a:t>
            </a:fld>
            <a:endParaRPr lang="en-US"/>
          </a:p>
        </p:txBody>
      </p:sp>
    </p:spTree>
    <p:extLst>
      <p:ext uri="{BB962C8B-B14F-4D97-AF65-F5344CB8AC3E}">
        <p14:creationId xmlns:p14="http://schemas.microsoft.com/office/powerpoint/2010/main" val="2766471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FA73A-5F95-4917-AB63-F9A7082FCDA3}" type="slidenum">
              <a:rPr lang="en-US" smtClean="0"/>
              <a:t>14</a:t>
            </a:fld>
            <a:endParaRPr lang="en-US"/>
          </a:p>
        </p:txBody>
      </p:sp>
    </p:spTree>
    <p:extLst>
      <p:ext uri="{BB962C8B-B14F-4D97-AF65-F5344CB8AC3E}">
        <p14:creationId xmlns:p14="http://schemas.microsoft.com/office/powerpoint/2010/main" val="3317534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FA73A-5F95-4917-AB63-F9A7082FCDA3}" type="slidenum">
              <a:rPr lang="en-US" smtClean="0"/>
              <a:t>16</a:t>
            </a:fld>
            <a:endParaRPr lang="en-US"/>
          </a:p>
        </p:txBody>
      </p:sp>
    </p:spTree>
    <p:extLst>
      <p:ext uri="{BB962C8B-B14F-4D97-AF65-F5344CB8AC3E}">
        <p14:creationId xmlns:p14="http://schemas.microsoft.com/office/powerpoint/2010/main" val="1761363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FA73A-5F95-4917-AB63-F9A7082FCDA3}" type="slidenum">
              <a:rPr lang="en-US" smtClean="0"/>
              <a:t>17</a:t>
            </a:fld>
            <a:endParaRPr lang="en-US"/>
          </a:p>
        </p:txBody>
      </p:sp>
    </p:spTree>
    <p:extLst>
      <p:ext uri="{BB962C8B-B14F-4D97-AF65-F5344CB8AC3E}">
        <p14:creationId xmlns:p14="http://schemas.microsoft.com/office/powerpoint/2010/main" val="3761043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FA73A-5F95-4917-AB63-F9A7082FCDA3}" type="slidenum">
              <a:rPr lang="en-US" smtClean="0"/>
              <a:t>18</a:t>
            </a:fld>
            <a:endParaRPr lang="en-US"/>
          </a:p>
        </p:txBody>
      </p:sp>
    </p:spTree>
    <p:extLst>
      <p:ext uri="{BB962C8B-B14F-4D97-AF65-F5344CB8AC3E}">
        <p14:creationId xmlns:p14="http://schemas.microsoft.com/office/powerpoint/2010/main" val="3031390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FA73A-5F95-4917-AB63-F9A7082FCDA3}" type="slidenum">
              <a:rPr lang="en-US" smtClean="0"/>
              <a:t>19</a:t>
            </a:fld>
            <a:endParaRPr lang="en-US"/>
          </a:p>
        </p:txBody>
      </p:sp>
    </p:spTree>
    <p:extLst>
      <p:ext uri="{BB962C8B-B14F-4D97-AF65-F5344CB8AC3E}">
        <p14:creationId xmlns:p14="http://schemas.microsoft.com/office/powerpoint/2010/main" val="621685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FA73A-5F95-4917-AB63-F9A7082FCDA3}" type="slidenum">
              <a:rPr lang="en-US" smtClean="0"/>
              <a:t>20</a:t>
            </a:fld>
            <a:endParaRPr lang="en-US"/>
          </a:p>
        </p:txBody>
      </p:sp>
    </p:spTree>
    <p:extLst>
      <p:ext uri="{BB962C8B-B14F-4D97-AF65-F5344CB8AC3E}">
        <p14:creationId xmlns:p14="http://schemas.microsoft.com/office/powerpoint/2010/main" val="2212405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FA73A-5F95-4917-AB63-F9A7082FCDA3}" type="slidenum">
              <a:rPr lang="en-US" smtClean="0"/>
              <a:t>21</a:t>
            </a:fld>
            <a:endParaRPr lang="en-US"/>
          </a:p>
        </p:txBody>
      </p:sp>
    </p:spTree>
    <p:extLst>
      <p:ext uri="{BB962C8B-B14F-4D97-AF65-F5344CB8AC3E}">
        <p14:creationId xmlns:p14="http://schemas.microsoft.com/office/powerpoint/2010/main" val="1819989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FA73A-5F95-4917-AB63-F9A7082FCDA3}" type="slidenum">
              <a:rPr lang="en-US" smtClean="0"/>
              <a:t>3</a:t>
            </a:fld>
            <a:endParaRPr lang="en-US"/>
          </a:p>
        </p:txBody>
      </p:sp>
    </p:spTree>
    <p:extLst>
      <p:ext uri="{BB962C8B-B14F-4D97-AF65-F5344CB8AC3E}">
        <p14:creationId xmlns:p14="http://schemas.microsoft.com/office/powerpoint/2010/main" val="2206074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P1​V1​=P2​V2​</a:t>
            </a:r>
          </a:p>
        </p:txBody>
      </p:sp>
      <p:sp>
        <p:nvSpPr>
          <p:cNvPr id="4" name="Slide Number Placeholder 3"/>
          <p:cNvSpPr>
            <a:spLocks noGrp="1"/>
          </p:cNvSpPr>
          <p:nvPr>
            <p:ph type="sldNum" sz="quarter" idx="5"/>
          </p:nvPr>
        </p:nvSpPr>
        <p:spPr/>
        <p:txBody>
          <a:bodyPr/>
          <a:lstStyle/>
          <a:p>
            <a:fld id="{914FA73A-5F95-4917-AB63-F9A7082FCDA3}" type="slidenum">
              <a:rPr lang="en-US" smtClean="0"/>
              <a:t>22</a:t>
            </a:fld>
            <a:endParaRPr lang="en-US"/>
          </a:p>
        </p:txBody>
      </p:sp>
    </p:spTree>
    <p:extLst>
      <p:ext uri="{BB962C8B-B14F-4D97-AF65-F5344CB8AC3E}">
        <p14:creationId xmlns:p14="http://schemas.microsoft.com/office/powerpoint/2010/main" val="2586397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FA73A-5F95-4917-AB63-F9A7082FCDA3}" type="slidenum">
              <a:rPr lang="en-US" smtClean="0"/>
              <a:t>23</a:t>
            </a:fld>
            <a:endParaRPr lang="en-US"/>
          </a:p>
        </p:txBody>
      </p:sp>
    </p:spTree>
    <p:extLst>
      <p:ext uri="{BB962C8B-B14F-4D97-AF65-F5344CB8AC3E}">
        <p14:creationId xmlns:p14="http://schemas.microsoft.com/office/powerpoint/2010/main" val="324125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FA73A-5F95-4917-AB63-F9A7082FCDA3}" type="slidenum">
              <a:rPr lang="en-US" smtClean="0"/>
              <a:t>24</a:t>
            </a:fld>
            <a:endParaRPr lang="en-US"/>
          </a:p>
        </p:txBody>
      </p:sp>
    </p:spTree>
    <p:extLst>
      <p:ext uri="{BB962C8B-B14F-4D97-AF65-F5344CB8AC3E}">
        <p14:creationId xmlns:p14="http://schemas.microsoft.com/office/powerpoint/2010/main" val="3142719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FA73A-5F95-4917-AB63-F9A7082FCDA3}" type="slidenum">
              <a:rPr lang="en-US" smtClean="0"/>
              <a:t>25</a:t>
            </a:fld>
            <a:endParaRPr lang="en-US"/>
          </a:p>
        </p:txBody>
      </p:sp>
    </p:spTree>
    <p:extLst>
      <p:ext uri="{BB962C8B-B14F-4D97-AF65-F5344CB8AC3E}">
        <p14:creationId xmlns:p14="http://schemas.microsoft.com/office/powerpoint/2010/main" val="3836218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FA73A-5F95-4917-AB63-F9A7082FCDA3}" type="slidenum">
              <a:rPr lang="en-US" smtClean="0"/>
              <a:t>26</a:t>
            </a:fld>
            <a:endParaRPr lang="en-US"/>
          </a:p>
        </p:txBody>
      </p:sp>
    </p:spTree>
    <p:extLst>
      <p:ext uri="{BB962C8B-B14F-4D97-AF65-F5344CB8AC3E}">
        <p14:creationId xmlns:p14="http://schemas.microsoft.com/office/powerpoint/2010/main" val="3797961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FA73A-5F95-4917-AB63-F9A7082FCDA3}" type="slidenum">
              <a:rPr lang="en-US" smtClean="0"/>
              <a:t>27</a:t>
            </a:fld>
            <a:endParaRPr lang="en-US"/>
          </a:p>
        </p:txBody>
      </p:sp>
    </p:spTree>
    <p:extLst>
      <p:ext uri="{BB962C8B-B14F-4D97-AF65-F5344CB8AC3E}">
        <p14:creationId xmlns:p14="http://schemas.microsoft.com/office/powerpoint/2010/main" val="3959003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FA73A-5F95-4917-AB63-F9A7082FCDA3}" type="slidenum">
              <a:rPr lang="en-US" smtClean="0"/>
              <a:t>28</a:t>
            </a:fld>
            <a:endParaRPr lang="en-US"/>
          </a:p>
        </p:txBody>
      </p:sp>
    </p:spTree>
    <p:extLst>
      <p:ext uri="{BB962C8B-B14F-4D97-AF65-F5344CB8AC3E}">
        <p14:creationId xmlns:p14="http://schemas.microsoft.com/office/powerpoint/2010/main" val="1159745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FA73A-5F95-4917-AB63-F9A7082FCDA3}" type="slidenum">
              <a:rPr lang="en-US" smtClean="0"/>
              <a:t>34</a:t>
            </a:fld>
            <a:endParaRPr lang="en-US"/>
          </a:p>
        </p:txBody>
      </p:sp>
    </p:spTree>
    <p:extLst>
      <p:ext uri="{BB962C8B-B14F-4D97-AF65-F5344CB8AC3E}">
        <p14:creationId xmlns:p14="http://schemas.microsoft.com/office/powerpoint/2010/main" val="29660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FA73A-5F95-4917-AB63-F9A7082FCDA3}" type="slidenum">
              <a:rPr lang="en-US" smtClean="0"/>
              <a:t>36</a:t>
            </a:fld>
            <a:endParaRPr lang="en-US"/>
          </a:p>
        </p:txBody>
      </p:sp>
    </p:spTree>
    <p:extLst>
      <p:ext uri="{BB962C8B-B14F-4D97-AF65-F5344CB8AC3E}">
        <p14:creationId xmlns:p14="http://schemas.microsoft.com/office/powerpoint/2010/main" val="1698838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Dissolved in Plasma (~7%)</a:t>
            </a:r>
          </a:p>
          <a:p>
            <a:r>
              <a:rPr lang="en-US" dirty="0"/>
              <a:t>A small amount of CO₂ simply stays dissolved in the plasma.</a:t>
            </a:r>
          </a:p>
          <a:p>
            <a:r>
              <a:rPr lang="en-US" b="1" dirty="0"/>
              <a:t>2️⃣ Converted to Bicarbonate (HCO₃⁻) (~70%)</a:t>
            </a:r>
          </a:p>
          <a:p>
            <a:r>
              <a:rPr lang="en-US" dirty="0"/>
              <a:t>This is the </a:t>
            </a:r>
            <a:r>
              <a:rPr lang="en-US" b="1" dirty="0"/>
              <a:t>major method of CO₂ transport</a:t>
            </a:r>
            <a:r>
              <a:rPr lang="en-US" dirty="0"/>
              <a:t>.</a:t>
            </a:r>
          </a:p>
          <a:p>
            <a:r>
              <a:rPr lang="en-US" dirty="0"/>
              <a:t>Inside red blood cells:</a:t>
            </a:r>
          </a:p>
          <a:p>
            <a:r>
              <a:rPr lang="en-US" b="1" dirty="0"/>
              <a:t>CO₂ + H₂O → H₂CO₃ (carbonic acid)</a:t>
            </a:r>
            <a:endParaRPr lang="en-US" dirty="0"/>
          </a:p>
          <a:p>
            <a:pPr lvl="1"/>
            <a:r>
              <a:rPr lang="en-US" dirty="0"/>
              <a:t>Catalyzed rapidly by </a:t>
            </a:r>
            <a:r>
              <a:rPr lang="en-US" b="1" dirty="0"/>
              <a:t>carbonic anhydrase</a:t>
            </a:r>
            <a:endParaRPr lang="en-US" dirty="0"/>
          </a:p>
          <a:p>
            <a:r>
              <a:rPr lang="en-US" b="1" dirty="0"/>
              <a:t>H₂CO₃ → HCO₃⁻ + H⁺</a:t>
            </a:r>
            <a:endParaRPr lang="en-US" dirty="0"/>
          </a:p>
          <a:p>
            <a:pPr lvl="1"/>
            <a:r>
              <a:rPr lang="en-US" dirty="0"/>
              <a:t>Bicarbonate (HCO₃⁻) leaves the RBC into the plasma</a:t>
            </a:r>
          </a:p>
          <a:p>
            <a:r>
              <a:rPr lang="en-US" dirty="0"/>
              <a:t>To maintain electrical neutrality, </a:t>
            </a:r>
            <a:r>
              <a:rPr lang="en-US" b="1" dirty="0"/>
              <a:t>Cl⁻ enters the RBC</a:t>
            </a:r>
            <a:br>
              <a:rPr lang="en-US" dirty="0"/>
            </a:br>
            <a:r>
              <a:rPr lang="en-US" dirty="0"/>
              <a:t>➝ This is called the </a:t>
            </a:r>
            <a:r>
              <a:rPr lang="en-US" b="1" dirty="0"/>
              <a:t>Chloride Shift</a:t>
            </a:r>
            <a:endParaRPr lang="en-US" dirty="0"/>
          </a:p>
          <a:p>
            <a:r>
              <a:rPr lang="en-US" dirty="0"/>
              <a:t>The H⁺ produced binds to hemoglobin (forming </a:t>
            </a:r>
            <a:r>
              <a:rPr lang="en-US" b="1" dirty="0" err="1"/>
              <a:t>HHb</a:t>
            </a:r>
            <a:r>
              <a:rPr lang="en-US" dirty="0"/>
              <a:t>, reduced hemoglobin)</a:t>
            </a:r>
          </a:p>
          <a:p>
            <a:r>
              <a:rPr lang="en-US" b="1" dirty="0"/>
              <a:t>Result:</a:t>
            </a:r>
            <a:r>
              <a:rPr lang="en-US" dirty="0"/>
              <a:t> CO₂ is carried safely as bicarbonate in the plasma.</a:t>
            </a:r>
          </a:p>
          <a:p>
            <a:r>
              <a:rPr lang="en-US" b="1" dirty="0"/>
              <a:t>3️⃣ Bound to Hemoglobin (~23%)</a:t>
            </a:r>
          </a:p>
          <a:p>
            <a:r>
              <a:rPr lang="en-US" dirty="0"/>
              <a:t>CO₂ binds directly to hemoglobin to form:</a:t>
            </a:r>
          </a:p>
          <a:p>
            <a:r>
              <a:rPr lang="en-US" b="1" dirty="0"/>
              <a:t>CO₂ + Hb → </a:t>
            </a:r>
            <a:r>
              <a:rPr lang="en-US" b="1" dirty="0" err="1"/>
              <a:t>HbCO</a:t>
            </a:r>
            <a:r>
              <a:rPr lang="en-US" b="1" dirty="0"/>
              <a:t>₂ (Carbaminohemoglobin)</a:t>
            </a:r>
            <a:endParaRPr lang="en-US" dirty="0"/>
          </a:p>
          <a:p>
            <a:r>
              <a:rPr lang="en-US" dirty="0"/>
              <a:t>This is NOT the same binding site as oxygen.</a:t>
            </a:r>
            <a:br>
              <a:rPr lang="en-US" dirty="0"/>
            </a:br>
            <a:r>
              <a:rPr lang="en-US" dirty="0"/>
              <a:t>Hemoglobin can carry both CO₂ and O₂, but </a:t>
            </a:r>
            <a:r>
              <a:rPr lang="en-US" b="1" dirty="0"/>
              <a:t>CO₂ binding helps release O₂</a:t>
            </a:r>
            <a:r>
              <a:rPr lang="en-US" dirty="0"/>
              <a:t> (Bohr effect).</a:t>
            </a:r>
          </a:p>
          <a:p>
            <a:endParaRPr lang="en-US" dirty="0"/>
          </a:p>
        </p:txBody>
      </p:sp>
      <p:sp>
        <p:nvSpPr>
          <p:cNvPr id="4" name="Slide Number Placeholder 3"/>
          <p:cNvSpPr>
            <a:spLocks noGrp="1"/>
          </p:cNvSpPr>
          <p:nvPr>
            <p:ph type="sldNum" sz="quarter" idx="5"/>
          </p:nvPr>
        </p:nvSpPr>
        <p:spPr/>
        <p:txBody>
          <a:bodyPr/>
          <a:lstStyle/>
          <a:p>
            <a:fld id="{914FA73A-5F95-4917-AB63-F9A7082FCDA3}" type="slidenum">
              <a:rPr lang="en-US" smtClean="0"/>
              <a:t>38</a:t>
            </a:fld>
            <a:endParaRPr lang="en-US"/>
          </a:p>
        </p:txBody>
      </p:sp>
    </p:spTree>
    <p:extLst>
      <p:ext uri="{BB962C8B-B14F-4D97-AF65-F5344CB8AC3E}">
        <p14:creationId xmlns:p14="http://schemas.microsoft.com/office/powerpoint/2010/main" val="1231351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FA73A-5F95-4917-AB63-F9A7082FCDA3}" type="slidenum">
              <a:rPr lang="en-US" smtClean="0"/>
              <a:t>4</a:t>
            </a:fld>
            <a:endParaRPr lang="en-US"/>
          </a:p>
        </p:txBody>
      </p:sp>
    </p:spTree>
    <p:extLst>
      <p:ext uri="{BB962C8B-B14F-4D97-AF65-F5344CB8AC3E}">
        <p14:creationId xmlns:p14="http://schemas.microsoft.com/office/powerpoint/2010/main" val="4263365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FA73A-5F95-4917-AB63-F9A7082FCDA3}" type="slidenum">
              <a:rPr lang="en-US" smtClean="0"/>
              <a:t>39</a:t>
            </a:fld>
            <a:endParaRPr lang="en-US"/>
          </a:p>
        </p:txBody>
      </p:sp>
    </p:spTree>
    <p:extLst>
      <p:ext uri="{BB962C8B-B14F-4D97-AF65-F5344CB8AC3E}">
        <p14:creationId xmlns:p14="http://schemas.microsoft.com/office/powerpoint/2010/main" val="3145033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FA73A-5F95-4917-AB63-F9A7082FCDA3}" type="slidenum">
              <a:rPr lang="en-US" smtClean="0"/>
              <a:t>40</a:t>
            </a:fld>
            <a:endParaRPr lang="en-US"/>
          </a:p>
        </p:txBody>
      </p:sp>
    </p:spTree>
    <p:extLst>
      <p:ext uri="{BB962C8B-B14F-4D97-AF65-F5344CB8AC3E}">
        <p14:creationId xmlns:p14="http://schemas.microsoft.com/office/powerpoint/2010/main" val="2329388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4372D-DD4C-0F01-9834-592819516E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F48B71-9B76-5D60-915C-9340991CEF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439F3A-EE91-62D2-6E69-6B5C0A839A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694C7F-F800-8318-D37C-C34286659A89}"/>
              </a:ext>
            </a:extLst>
          </p:cNvPr>
          <p:cNvSpPr>
            <a:spLocks noGrp="1"/>
          </p:cNvSpPr>
          <p:nvPr>
            <p:ph type="sldNum" sz="quarter" idx="5"/>
          </p:nvPr>
        </p:nvSpPr>
        <p:spPr/>
        <p:txBody>
          <a:bodyPr/>
          <a:lstStyle/>
          <a:p>
            <a:fld id="{914FA73A-5F95-4917-AB63-F9A7082FCDA3}" type="slidenum">
              <a:rPr lang="en-US" smtClean="0"/>
              <a:t>43</a:t>
            </a:fld>
            <a:endParaRPr lang="en-US"/>
          </a:p>
        </p:txBody>
      </p:sp>
    </p:spTree>
    <p:extLst>
      <p:ext uri="{BB962C8B-B14F-4D97-AF65-F5344CB8AC3E}">
        <p14:creationId xmlns:p14="http://schemas.microsoft.com/office/powerpoint/2010/main" val="906286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FA73A-5F95-4917-AB63-F9A7082FCDA3}" type="slidenum">
              <a:rPr lang="en-US" smtClean="0"/>
              <a:t>5</a:t>
            </a:fld>
            <a:endParaRPr lang="en-US"/>
          </a:p>
        </p:txBody>
      </p:sp>
    </p:spTree>
    <p:extLst>
      <p:ext uri="{BB962C8B-B14F-4D97-AF65-F5344CB8AC3E}">
        <p14:creationId xmlns:p14="http://schemas.microsoft.com/office/powerpoint/2010/main" val="3056292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FA73A-5F95-4917-AB63-F9A7082FCDA3}" type="slidenum">
              <a:rPr lang="en-US" smtClean="0"/>
              <a:t>6</a:t>
            </a:fld>
            <a:endParaRPr lang="en-US"/>
          </a:p>
        </p:txBody>
      </p:sp>
    </p:spTree>
    <p:extLst>
      <p:ext uri="{BB962C8B-B14F-4D97-AF65-F5344CB8AC3E}">
        <p14:creationId xmlns:p14="http://schemas.microsoft.com/office/powerpoint/2010/main" val="2532663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FA73A-5F95-4917-AB63-F9A7082FCDA3}" type="slidenum">
              <a:rPr lang="en-US" smtClean="0"/>
              <a:t>7</a:t>
            </a:fld>
            <a:endParaRPr lang="en-US"/>
          </a:p>
        </p:txBody>
      </p:sp>
    </p:spTree>
    <p:extLst>
      <p:ext uri="{BB962C8B-B14F-4D97-AF65-F5344CB8AC3E}">
        <p14:creationId xmlns:p14="http://schemas.microsoft.com/office/powerpoint/2010/main" val="2492493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0BD8C-194D-0887-9370-E07091C02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F0E506-2140-73B0-0683-B41AB9BDB7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92074B-5B65-E88E-CAC8-FD84DE14C9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F0B690-4BCD-F390-EDED-0DF636FF767F}"/>
              </a:ext>
            </a:extLst>
          </p:cNvPr>
          <p:cNvSpPr>
            <a:spLocks noGrp="1"/>
          </p:cNvSpPr>
          <p:nvPr>
            <p:ph type="sldNum" sz="quarter" idx="5"/>
          </p:nvPr>
        </p:nvSpPr>
        <p:spPr/>
        <p:txBody>
          <a:bodyPr/>
          <a:lstStyle/>
          <a:p>
            <a:fld id="{914FA73A-5F95-4917-AB63-F9A7082FCDA3}" type="slidenum">
              <a:rPr lang="en-US" smtClean="0"/>
              <a:t>8</a:t>
            </a:fld>
            <a:endParaRPr lang="en-US"/>
          </a:p>
        </p:txBody>
      </p:sp>
    </p:spTree>
    <p:extLst>
      <p:ext uri="{BB962C8B-B14F-4D97-AF65-F5344CB8AC3E}">
        <p14:creationId xmlns:p14="http://schemas.microsoft.com/office/powerpoint/2010/main" val="2547801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FA73A-5F95-4917-AB63-F9A7082FCDA3}" type="slidenum">
              <a:rPr lang="en-US" smtClean="0"/>
              <a:t>9</a:t>
            </a:fld>
            <a:endParaRPr lang="en-US"/>
          </a:p>
        </p:txBody>
      </p:sp>
    </p:spTree>
    <p:extLst>
      <p:ext uri="{BB962C8B-B14F-4D97-AF65-F5344CB8AC3E}">
        <p14:creationId xmlns:p14="http://schemas.microsoft.com/office/powerpoint/2010/main" val="447950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FA73A-5F95-4917-AB63-F9A7082FCDA3}" type="slidenum">
              <a:rPr lang="en-US" smtClean="0"/>
              <a:t>10</a:t>
            </a:fld>
            <a:endParaRPr lang="en-US"/>
          </a:p>
        </p:txBody>
      </p:sp>
    </p:spTree>
    <p:extLst>
      <p:ext uri="{BB962C8B-B14F-4D97-AF65-F5344CB8AC3E}">
        <p14:creationId xmlns:p14="http://schemas.microsoft.com/office/powerpoint/2010/main" val="2695373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5AFDB-FA74-214A-D301-1BB64E4C09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03BCB4-3466-F051-4B80-3FE6B4DDF5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95AB85-B197-C9A7-8EC7-0361BB8624C2}"/>
              </a:ext>
            </a:extLst>
          </p:cNvPr>
          <p:cNvSpPr>
            <a:spLocks noGrp="1"/>
          </p:cNvSpPr>
          <p:nvPr>
            <p:ph type="dt" sz="half" idx="10"/>
          </p:nvPr>
        </p:nvSpPr>
        <p:spPr/>
        <p:txBody>
          <a:bodyPr/>
          <a:lstStyle/>
          <a:p>
            <a:fld id="{2D2B945F-D65F-4481-ADB1-2F88D7D66766}" type="datetimeFigureOut">
              <a:rPr lang="en-US" smtClean="0"/>
              <a:t>12/8/2025</a:t>
            </a:fld>
            <a:endParaRPr lang="en-US"/>
          </a:p>
        </p:txBody>
      </p:sp>
      <p:sp>
        <p:nvSpPr>
          <p:cNvPr id="5" name="Footer Placeholder 4">
            <a:extLst>
              <a:ext uri="{FF2B5EF4-FFF2-40B4-BE49-F238E27FC236}">
                <a16:creationId xmlns:a16="http://schemas.microsoft.com/office/drawing/2014/main" id="{810B758E-2985-A7CB-CE50-29FE49C49C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EFFE38-00D2-4F64-B64F-DBCE7E7902BA}"/>
              </a:ext>
            </a:extLst>
          </p:cNvPr>
          <p:cNvSpPr>
            <a:spLocks noGrp="1"/>
          </p:cNvSpPr>
          <p:nvPr>
            <p:ph type="sldNum" sz="quarter" idx="12"/>
          </p:nvPr>
        </p:nvSpPr>
        <p:spPr/>
        <p:txBody>
          <a:bodyPr/>
          <a:lstStyle/>
          <a:p>
            <a:fld id="{CADF5556-F305-4BAC-89C1-E0D6E967C4D3}" type="slidenum">
              <a:rPr lang="en-US" smtClean="0"/>
              <a:t>‹#›</a:t>
            </a:fld>
            <a:endParaRPr lang="en-US"/>
          </a:p>
        </p:txBody>
      </p:sp>
    </p:spTree>
    <p:extLst>
      <p:ext uri="{BB962C8B-B14F-4D97-AF65-F5344CB8AC3E}">
        <p14:creationId xmlns:p14="http://schemas.microsoft.com/office/powerpoint/2010/main" val="161363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5B074-1526-CCEF-3DEF-28D1D57303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009E66-BFA6-BBB6-9775-77FFFED265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52863D-0CC5-6C58-17E1-247963C425C7}"/>
              </a:ext>
            </a:extLst>
          </p:cNvPr>
          <p:cNvSpPr>
            <a:spLocks noGrp="1"/>
          </p:cNvSpPr>
          <p:nvPr>
            <p:ph type="dt" sz="half" idx="10"/>
          </p:nvPr>
        </p:nvSpPr>
        <p:spPr/>
        <p:txBody>
          <a:bodyPr/>
          <a:lstStyle/>
          <a:p>
            <a:fld id="{2D2B945F-D65F-4481-ADB1-2F88D7D66766}" type="datetimeFigureOut">
              <a:rPr lang="en-US" smtClean="0"/>
              <a:t>12/8/2025</a:t>
            </a:fld>
            <a:endParaRPr lang="en-US"/>
          </a:p>
        </p:txBody>
      </p:sp>
      <p:sp>
        <p:nvSpPr>
          <p:cNvPr id="5" name="Footer Placeholder 4">
            <a:extLst>
              <a:ext uri="{FF2B5EF4-FFF2-40B4-BE49-F238E27FC236}">
                <a16:creationId xmlns:a16="http://schemas.microsoft.com/office/drawing/2014/main" id="{4D5AEDE0-42E8-523A-6AD9-EDDF9DBDB4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601F6-87E2-ACEA-EE49-A08FA9B4F3DA}"/>
              </a:ext>
            </a:extLst>
          </p:cNvPr>
          <p:cNvSpPr>
            <a:spLocks noGrp="1"/>
          </p:cNvSpPr>
          <p:nvPr>
            <p:ph type="sldNum" sz="quarter" idx="12"/>
          </p:nvPr>
        </p:nvSpPr>
        <p:spPr/>
        <p:txBody>
          <a:bodyPr/>
          <a:lstStyle/>
          <a:p>
            <a:fld id="{CADF5556-F305-4BAC-89C1-E0D6E967C4D3}" type="slidenum">
              <a:rPr lang="en-US" smtClean="0"/>
              <a:t>‹#›</a:t>
            </a:fld>
            <a:endParaRPr lang="en-US"/>
          </a:p>
        </p:txBody>
      </p:sp>
    </p:spTree>
    <p:extLst>
      <p:ext uri="{BB962C8B-B14F-4D97-AF65-F5344CB8AC3E}">
        <p14:creationId xmlns:p14="http://schemas.microsoft.com/office/powerpoint/2010/main" val="4046923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03F651-6FCD-BA43-9B16-D296B8041E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EF0F7A-074D-5CB7-4A07-9CC1FCEDB6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15AECE-BE67-2E45-F4F6-3BB478176261}"/>
              </a:ext>
            </a:extLst>
          </p:cNvPr>
          <p:cNvSpPr>
            <a:spLocks noGrp="1"/>
          </p:cNvSpPr>
          <p:nvPr>
            <p:ph type="dt" sz="half" idx="10"/>
          </p:nvPr>
        </p:nvSpPr>
        <p:spPr/>
        <p:txBody>
          <a:bodyPr/>
          <a:lstStyle/>
          <a:p>
            <a:fld id="{2D2B945F-D65F-4481-ADB1-2F88D7D66766}" type="datetimeFigureOut">
              <a:rPr lang="en-US" smtClean="0"/>
              <a:t>12/8/2025</a:t>
            </a:fld>
            <a:endParaRPr lang="en-US"/>
          </a:p>
        </p:txBody>
      </p:sp>
      <p:sp>
        <p:nvSpPr>
          <p:cNvPr id="5" name="Footer Placeholder 4">
            <a:extLst>
              <a:ext uri="{FF2B5EF4-FFF2-40B4-BE49-F238E27FC236}">
                <a16:creationId xmlns:a16="http://schemas.microsoft.com/office/drawing/2014/main" id="{8708DC12-EE6F-5A3C-E793-A162CA35EB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998B84-F3E6-55F0-0A18-2AF66A7AD7A6}"/>
              </a:ext>
            </a:extLst>
          </p:cNvPr>
          <p:cNvSpPr>
            <a:spLocks noGrp="1"/>
          </p:cNvSpPr>
          <p:nvPr>
            <p:ph type="sldNum" sz="quarter" idx="12"/>
          </p:nvPr>
        </p:nvSpPr>
        <p:spPr/>
        <p:txBody>
          <a:bodyPr/>
          <a:lstStyle/>
          <a:p>
            <a:fld id="{CADF5556-F305-4BAC-89C1-E0D6E967C4D3}" type="slidenum">
              <a:rPr lang="en-US" smtClean="0"/>
              <a:t>‹#›</a:t>
            </a:fld>
            <a:endParaRPr lang="en-US"/>
          </a:p>
        </p:txBody>
      </p:sp>
    </p:spTree>
    <p:extLst>
      <p:ext uri="{BB962C8B-B14F-4D97-AF65-F5344CB8AC3E}">
        <p14:creationId xmlns:p14="http://schemas.microsoft.com/office/powerpoint/2010/main" val="1208844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793DD-6014-E4E9-994F-F999A9EF63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4EBE40-18FE-83BB-7E72-780D5BA5DE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E8AA1-6F80-53E4-1EBB-EA935C4AEA0F}"/>
              </a:ext>
            </a:extLst>
          </p:cNvPr>
          <p:cNvSpPr>
            <a:spLocks noGrp="1"/>
          </p:cNvSpPr>
          <p:nvPr>
            <p:ph type="dt" sz="half" idx="10"/>
          </p:nvPr>
        </p:nvSpPr>
        <p:spPr/>
        <p:txBody>
          <a:bodyPr/>
          <a:lstStyle/>
          <a:p>
            <a:fld id="{2D2B945F-D65F-4481-ADB1-2F88D7D66766}" type="datetimeFigureOut">
              <a:rPr lang="en-US" smtClean="0"/>
              <a:t>12/8/2025</a:t>
            </a:fld>
            <a:endParaRPr lang="en-US"/>
          </a:p>
        </p:txBody>
      </p:sp>
      <p:sp>
        <p:nvSpPr>
          <p:cNvPr id="5" name="Footer Placeholder 4">
            <a:extLst>
              <a:ext uri="{FF2B5EF4-FFF2-40B4-BE49-F238E27FC236}">
                <a16:creationId xmlns:a16="http://schemas.microsoft.com/office/drawing/2014/main" id="{D5DBEE92-400F-022F-2217-07E06C5969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80B76D-2A23-1C6B-35A6-842E1F6386B2}"/>
              </a:ext>
            </a:extLst>
          </p:cNvPr>
          <p:cNvSpPr>
            <a:spLocks noGrp="1"/>
          </p:cNvSpPr>
          <p:nvPr>
            <p:ph type="sldNum" sz="quarter" idx="12"/>
          </p:nvPr>
        </p:nvSpPr>
        <p:spPr/>
        <p:txBody>
          <a:bodyPr/>
          <a:lstStyle/>
          <a:p>
            <a:fld id="{CADF5556-F305-4BAC-89C1-E0D6E967C4D3}" type="slidenum">
              <a:rPr lang="en-US" smtClean="0"/>
              <a:t>‹#›</a:t>
            </a:fld>
            <a:endParaRPr lang="en-US"/>
          </a:p>
        </p:txBody>
      </p:sp>
    </p:spTree>
    <p:extLst>
      <p:ext uri="{BB962C8B-B14F-4D97-AF65-F5344CB8AC3E}">
        <p14:creationId xmlns:p14="http://schemas.microsoft.com/office/powerpoint/2010/main" val="4266968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799-A3CF-8EF4-E050-D47D872E29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70588F-3A7C-C68B-6DFA-266A34BED7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E7587D-5941-2AAB-4007-FB379E48A912}"/>
              </a:ext>
            </a:extLst>
          </p:cNvPr>
          <p:cNvSpPr>
            <a:spLocks noGrp="1"/>
          </p:cNvSpPr>
          <p:nvPr>
            <p:ph type="dt" sz="half" idx="10"/>
          </p:nvPr>
        </p:nvSpPr>
        <p:spPr/>
        <p:txBody>
          <a:bodyPr/>
          <a:lstStyle/>
          <a:p>
            <a:fld id="{2D2B945F-D65F-4481-ADB1-2F88D7D66766}" type="datetimeFigureOut">
              <a:rPr lang="en-US" smtClean="0"/>
              <a:t>12/8/2025</a:t>
            </a:fld>
            <a:endParaRPr lang="en-US"/>
          </a:p>
        </p:txBody>
      </p:sp>
      <p:sp>
        <p:nvSpPr>
          <p:cNvPr id="5" name="Footer Placeholder 4">
            <a:extLst>
              <a:ext uri="{FF2B5EF4-FFF2-40B4-BE49-F238E27FC236}">
                <a16:creationId xmlns:a16="http://schemas.microsoft.com/office/drawing/2014/main" id="{52C0E11C-87B4-C0E6-C40A-20AD7158D5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4B72E2-E572-FC0F-5929-DC816C6778E7}"/>
              </a:ext>
            </a:extLst>
          </p:cNvPr>
          <p:cNvSpPr>
            <a:spLocks noGrp="1"/>
          </p:cNvSpPr>
          <p:nvPr>
            <p:ph type="sldNum" sz="quarter" idx="12"/>
          </p:nvPr>
        </p:nvSpPr>
        <p:spPr/>
        <p:txBody>
          <a:bodyPr/>
          <a:lstStyle/>
          <a:p>
            <a:fld id="{CADF5556-F305-4BAC-89C1-E0D6E967C4D3}" type="slidenum">
              <a:rPr lang="en-US" smtClean="0"/>
              <a:t>‹#›</a:t>
            </a:fld>
            <a:endParaRPr lang="en-US"/>
          </a:p>
        </p:txBody>
      </p:sp>
    </p:spTree>
    <p:extLst>
      <p:ext uri="{BB962C8B-B14F-4D97-AF65-F5344CB8AC3E}">
        <p14:creationId xmlns:p14="http://schemas.microsoft.com/office/powerpoint/2010/main" val="1994403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64DA-1BA5-DBD2-0E29-A80034809D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C53BF6-ED7F-9A5C-6924-7B6D4FF4E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69A3F5-A042-C9C4-5DB2-B27A0DCED9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E62401-0DAC-42E1-752F-22F20AD17965}"/>
              </a:ext>
            </a:extLst>
          </p:cNvPr>
          <p:cNvSpPr>
            <a:spLocks noGrp="1"/>
          </p:cNvSpPr>
          <p:nvPr>
            <p:ph type="dt" sz="half" idx="10"/>
          </p:nvPr>
        </p:nvSpPr>
        <p:spPr/>
        <p:txBody>
          <a:bodyPr/>
          <a:lstStyle/>
          <a:p>
            <a:fld id="{2D2B945F-D65F-4481-ADB1-2F88D7D66766}" type="datetimeFigureOut">
              <a:rPr lang="en-US" smtClean="0"/>
              <a:t>12/8/2025</a:t>
            </a:fld>
            <a:endParaRPr lang="en-US"/>
          </a:p>
        </p:txBody>
      </p:sp>
      <p:sp>
        <p:nvSpPr>
          <p:cNvPr id="6" name="Footer Placeholder 5">
            <a:extLst>
              <a:ext uri="{FF2B5EF4-FFF2-40B4-BE49-F238E27FC236}">
                <a16:creationId xmlns:a16="http://schemas.microsoft.com/office/drawing/2014/main" id="{BC017988-DD57-3D67-0C7C-B1F37FF94B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0F98E6-9EE9-0F5D-9DFA-F4F0D7418015}"/>
              </a:ext>
            </a:extLst>
          </p:cNvPr>
          <p:cNvSpPr>
            <a:spLocks noGrp="1"/>
          </p:cNvSpPr>
          <p:nvPr>
            <p:ph type="sldNum" sz="quarter" idx="12"/>
          </p:nvPr>
        </p:nvSpPr>
        <p:spPr/>
        <p:txBody>
          <a:bodyPr/>
          <a:lstStyle/>
          <a:p>
            <a:fld id="{CADF5556-F305-4BAC-89C1-E0D6E967C4D3}" type="slidenum">
              <a:rPr lang="en-US" smtClean="0"/>
              <a:t>‹#›</a:t>
            </a:fld>
            <a:endParaRPr lang="en-US"/>
          </a:p>
        </p:txBody>
      </p:sp>
    </p:spTree>
    <p:extLst>
      <p:ext uri="{BB962C8B-B14F-4D97-AF65-F5344CB8AC3E}">
        <p14:creationId xmlns:p14="http://schemas.microsoft.com/office/powerpoint/2010/main" val="4284849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1FD38-3806-9D8E-9B3A-7F499965CB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36AA3A-E729-317E-CF39-4538BB7B2C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12E783-ADB5-9684-5918-440D6A94E3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DDEE04-38E4-5B27-63CE-B2714C2283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2E4BB4-86C5-512F-73A0-4043369AEA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D099FC-BB7B-C4DE-FAEE-FC46C04ACBC6}"/>
              </a:ext>
            </a:extLst>
          </p:cNvPr>
          <p:cNvSpPr>
            <a:spLocks noGrp="1"/>
          </p:cNvSpPr>
          <p:nvPr>
            <p:ph type="dt" sz="half" idx="10"/>
          </p:nvPr>
        </p:nvSpPr>
        <p:spPr/>
        <p:txBody>
          <a:bodyPr/>
          <a:lstStyle/>
          <a:p>
            <a:fld id="{2D2B945F-D65F-4481-ADB1-2F88D7D66766}" type="datetimeFigureOut">
              <a:rPr lang="en-US" smtClean="0"/>
              <a:t>12/8/2025</a:t>
            </a:fld>
            <a:endParaRPr lang="en-US"/>
          </a:p>
        </p:txBody>
      </p:sp>
      <p:sp>
        <p:nvSpPr>
          <p:cNvPr id="8" name="Footer Placeholder 7">
            <a:extLst>
              <a:ext uri="{FF2B5EF4-FFF2-40B4-BE49-F238E27FC236}">
                <a16:creationId xmlns:a16="http://schemas.microsoft.com/office/drawing/2014/main" id="{9F82C0D0-23E8-F72F-A2B5-6A59C29765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18CFEF-8D0D-C51A-4F10-2CB4F1427E46}"/>
              </a:ext>
            </a:extLst>
          </p:cNvPr>
          <p:cNvSpPr>
            <a:spLocks noGrp="1"/>
          </p:cNvSpPr>
          <p:nvPr>
            <p:ph type="sldNum" sz="quarter" idx="12"/>
          </p:nvPr>
        </p:nvSpPr>
        <p:spPr/>
        <p:txBody>
          <a:bodyPr/>
          <a:lstStyle/>
          <a:p>
            <a:fld id="{CADF5556-F305-4BAC-89C1-E0D6E967C4D3}" type="slidenum">
              <a:rPr lang="en-US" smtClean="0"/>
              <a:t>‹#›</a:t>
            </a:fld>
            <a:endParaRPr lang="en-US"/>
          </a:p>
        </p:txBody>
      </p:sp>
    </p:spTree>
    <p:extLst>
      <p:ext uri="{BB962C8B-B14F-4D97-AF65-F5344CB8AC3E}">
        <p14:creationId xmlns:p14="http://schemas.microsoft.com/office/powerpoint/2010/main" val="13363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43A59-5CFB-1A55-7A8B-38450FC050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6CFB42-F75F-B88F-A9D6-447A78180273}"/>
              </a:ext>
            </a:extLst>
          </p:cNvPr>
          <p:cNvSpPr>
            <a:spLocks noGrp="1"/>
          </p:cNvSpPr>
          <p:nvPr>
            <p:ph type="dt" sz="half" idx="10"/>
          </p:nvPr>
        </p:nvSpPr>
        <p:spPr/>
        <p:txBody>
          <a:bodyPr/>
          <a:lstStyle/>
          <a:p>
            <a:fld id="{2D2B945F-D65F-4481-ADB1-2F88D7D66766}" type="datetimeFigureOut">
              <a:rPr lang="en-US" smtClean="0"/>
              <a:t>12/8/2025</a:t>
            </a:fld>
            <a:endParaRPr lang="en-US"/>
          </a:p>
        </p:txBody>
      </p:sp>
      <p:sp>
        <p:nvSpPr>
          <p:cNvPr id="4" name="Footer Placeholder 3">
            <a:extLst>
              <a:ext uri="{FF2B5EF4-FFF2-40B4-BE49-F238E27FC236}">
                <a16:creationId xmlns:a16="http://schemas.microsoft.com/office/drawing/2014/main" id="{3E985038-1738-A23D-45ED-369D8809AA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B98EAC-C9F3-3376-ABC2-56802C5EFA42}"/>
              </a:ext>
            </a:extLst>
          </p:cNvPr>
          <p:cNvSpPr>
            <a:spLocks noGrp="1"/>
          </p:cNvSpPr>
          <p:nvPr>
            <p:ph type="sldNum" sz="quarter" idx="12"/>
          </p:nvPr>
        </p:nvSpPr>
        <p:spPr/>
        <p:txBody>
          <a:bodyPr/>
          <a:lstStyle/>
          <a:p>
            <a:fld id="{CADF5556-F305-4BAC-89C1-E0D6E967C4D3}" type="slidenum">
              <a:rPr lang="en-US" smtClean="0"/>
              <a:t>‹#›</a:t>
            </a:fld>
            <a:endParaRPr lang="en-US"/>
          </a:p>
        </p:txBody>
      </p:sp>
    </p:spTree>
    <p:extLst>
      <p:ext uri="{BB962C8B-B14F-4D97-AF65-F5344CB8AC3E}">
        <p14:creationId xmlns:p14="http://schemas.microsoft.com/office/powerpoint/2010/main" val="2208516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39615F-F261-EF72-FFF4-A1E17F0B7154}"/>
              </a:ext>
            </a:extLst>
          </p:cNvPr>
          <p:cNvSpPr>
            <a:spLocks noGrp="1"/>
          </p:cNvSpPr>
          <p:nvPr>
            <p:ph type="dt" sz="half" idx="10"/>
          </p:nvPr>
        </p:nvSpPr>
        <p:spPr/>
        <p:txBody>
          <a:bodyPr/>
          <a:lstStyle/>
          <a:p>
            <a:fld id="{2D2B945F-D65F-4481-ADB1-2F88D7D66766}" type="datetimeFigureOut">
              <a:rPr lang="en-US" smtClean="0"/>
              <a:t>12/8/2025</a:t>
            </a:fld>
            <a:endParaRPr lang="en-US"/>
          </a:p>
        </p:txBody>
      </p:sp>
      <p:sp>
        <p:nvSpPr>
          <p:cNvPr id="3" name="Footer Placeholder 2">
            <a:extLst>
              <a:ext uri="{FF2B5EF4-FFF2-40B4-BE49-F238E27FC236}">
                <a16:creationId xmlns:a16="http://schemas.microsoft.com/office/drawing/2014/main" id="{C772B835-1C4D-0EFC-46D2-2B407696BD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0DB823-1F2E-3810-A106-9614BA004F5B}"/>
              </a:ext>
            </a:extLst>
          </p:cNvPr>
          <p:cNvSpPr>
            <a:spLocks noGrp="1"/>
          </p:cNvSpPr>
          <p:nvPr>
            <p:ph type="sldNum" sz="quarter" idx="12"/>
          </p:nvPr>
        </p:nvSpPr>
        <p:spPr/>
        <p:txBody>
          <a:bodyPr/>
          <a:lstStyle/>
          <a:p>
            <a:fld id="{CADF5556-F305-4BAC-89C1-E0D6E967C4D3}" type="slidenum">
              <a:rPr lang="en-US" smtClean="0"/>
              <a:t>‹#›</a:t>
            </a:fld>
            <a:endParaRPr lang="en-US"/>
          </a:p>
        </p:txBody>
      </p:sp>
    </p:spTree>
    <p:extLst>
      <p:ext uri="{BB962C8B-B14F-4D97-AF65-F5344CB8AC3E}">
        <p14:creationId xmlns:p14="http://schemas.microsoft.com/office/powerpoint/2010/main" val="3670382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6D958-B79F-D399-6116-0C0BEFDA4A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E144BD-EDFF-E602-461C-E065A8A61A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09D9A-08B1-553D-2B55-49E70FE11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F473B0-7CA1-E94D-8FDB-30F07F210953}"/>
              </a:ext>
            </a:extLst>
          </p:cNvPr>
          <p:cNvSpPr>
            <a:spLocks noGrp="1"/>
          </p:cNvSpPr>
          <p:nvPr>
            <p:ph type="dt" sz="half" idx="10"/>
          </p:nvPr>
        </p:nvSpPr>
        <p:spPr/>
        <p:txBody>
          <a:bodyPr/>
          <a:lstStyle/>
          <a:p>
            <a:fld id="{2D2B945F-D65F-4481-ADB1-2F88D7D66766}" type="datetimeFigureOut">
              <a:rPr lang="en-US" smtClean="0"/>
              <a:t>12/8/2025</a:t>
            </a:fld>
            <a:endParaRPr lang="en-US"/>
          </a:p>
        </p:txBody>
      </p:sp>
      <p:sp>
        <p:nvSpPr>
          <p:cNvPr id="6" name="Footer Placeholder 5">
            <a:extLst>
              <a:ext uri="{FF2B5EF4-FFF2-40B4-BE49-F238E27FC236}">
                <a16:creationId xmlns:a16="http://schemas.microsoft.com/office/drawing/2014/main" id="{F7EE95C0-DD2E-BBBB-0DEF-573B6B5B65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01916A-B96E-2A4E-AA81-C14196329965}"/>
              </a:ext>
            </a:extLst>
          </p:cNvPr>
          <p:cNvSpPr>
            <a:spLocks noGrp="1"/>
          </p:cNvSpPr>
          <p:nvPr>
            <p:ph type="sldNum" sz="quarter" idx="12"/>
          </p:nvPr>
        </p:nvSpPr>
        <p:spPr/>
        <p:txBody>
          <a:bodyPr/>
          <a:lstStyle/>
          <a:p>
            <a:fld id="{CADF5556-F305-4BAC-89C1-E0D6E967C4D3}" type="slidenum">
              <a:rPr lang="en-US" smtClean="0"/>
              <a:t>‹#›</a:t>
            </a:fld>
            <a:endParaRPr lang="en-US"/>
          </a:p>
        </p:txBody>
      </p:sp>
    </p:spTree>
    <p:extLst>
      <p:ext uri="{BB962C8B-B14F-4D97-AF65-F5344CB8AC3E}">
        <p14:creationId xmlns:p14="http://schemas.microsoft.com/office/powerpoint/2010/main" val="3140207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28947-C02A-728A-6990-41C95B621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410D26-0D56-CD7B-4D09-2BAFCA6CC1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BA0D93-4E68-1D01-4861-FD1C92BAF0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656CC8-36BB-DA5A-B25C-1A2A8FC16038}"/>
              </a:ext>
            </a:extLst>
          </p:cNvPr>
          <p:cNvSpPr>
            <a:spLocks noGrp="1"/>
          </p:cNvSpPr>
          <p:nvPr>
            <p:ph type="dt" sz="half" idx="10"/>
          </p:nvPr>
        </p:nvSpPr>
        <p:spPr/>
        <p:txBody>
          <a:bodyPr/>
          <a:lstStyle/>
          <a:p>
            <a:fld id="{2D2B945F-D65F-4481-ADB1-2F88D7D66766}" type="datetimeFigureOut">
              <a:rPr lang="en-US" smtClean="0"/>
              <a:t>12/8/2025</a:t>
            </a:fld>
            <a:endParaRPr lang="en-US"/>
          </a:p>
        </p:txBody>
      </p:sp>
      <p:sp>
        <p:nvSpPr>
          <p:cNvPr id="6" name="Footer Placeholder 5">
            <a:extLst>
              <a:ext uri="{FF2B5EF4-FFF2-40B4-BE49-F238E27FC236}">
                <a16:creationId xmlns:a16="http://schemas.microsoft.com/office/drawing/2014/main" id="{2C380C5D-B2F2-18CE-9555-4130C664A8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19603E-E8E1-027F-8279-D338DCAEA8E1}"/>
              </a:ext>
            </a:extLst>
          </p:cNvPr>
          <p:cNvSpPr>
            <a:spLocks noGrp="1"/>
          </p:cNvSpPr>
          <p:nvPr>
            <p:ph type="sldNum" sz="quarter" idx="12"/>
          </p:nvPr>
        </p:nvSpPr>
        <p:spPr/>
        <p:txBody>
          <a:bodyPr/>
          <a:lstStyle/>
          <a:p>
            <a:fld id="{CADF5556-F305-4BAC-89C1-E0D6E967C4D3}" type="slidenum">
              <a:rPr lang="en-US" smtClean="0"/>
              <a:t>‹#›</a:t>
            </a:fld>
            <a:endParaRPr lang="en-US"/>
          </a:p>
        </p:txBody>
      </p:sp>
    </p:spTree>
    <p:extLst>
      <p:ext uri="{BB962C8B-B14F-4D97-AF65-F5344CB8AC3E}">
        <p14:creationId xmlns:p14="http://schemas.microsoft.com/office/powerpoint/2010/main" val="3545142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4F3FAF-8CEF-9622-2E5D-26D187D403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93E693-E3C2-F72A-7057-F095D6B650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8CB511-898B-57BE-424C-504C637ED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D2B945F-D65F-4481-ADB1-2F88D7D66766}" type="datetimeFigureOut">
              <a:rPr lang="en-US" smtClean="0"/>
              <a:t>12/8/2025</a:t>
            </a:fld>
            <a:endParaRPr lang="en-US"/>
          </a:p>
        </p:txBody>
      </p:sp>
      <p:sp>
        <p:nvSpPr>
          <p:cNvPr id="5" name="Footer Placeholder 4">
            <a:extLst>
              <a:ext uri="{FF2B5EF4-FFF2-40B4-BE49-F238E27FC236}">
                <a16:creationId xmlns:a16="http://schemas.microsoft.com/office/drawing/2014/main" id="{DFB14674-1904-3A6F-1289-696E6221A7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FBBBFE7-3E0D-0A90-B5DF-A1B180712C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DF5556-F305-4BAC-89C1-E0D6E967C4D3}" type="slidenum">
              <a:rPr lang="en-US" smtClean="0"/>
              <a:t>‹#›</a:t>
            </a:fld>
            <a:endParaRPr lang="en-US"/>
          </a:p>
        </p:txBody>
      </p:sp>
    </p:spTree>
    <p:extLst>
      <p:ext uri="{BB962C8B-B14F-4D97-AF65-F5344CB8AC3E}">
        <p14:creationId xmlns:p14="http://schemas.microsoft.com/office/powerpoint/2010/main" val="2886858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5.wdp"/></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5.wdp"/></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5.wdp"/></Relationships>
</file>

<file path=ppt/slides/_rels/slide2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package" Target="../embeddings/Microsoft_Word_Document1.docx"/></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7.wdp"/></Relationships>
</file>

<file path=ppt/slides/_rels/slide3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8.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6D3B5-1657-71AB-19DA-C73DB4BCBCE1}"/>
              </a:ext>
            </a:extLst>
          </p:cNvPr>
          <p:cNvSpPr>
            <a:spLocks noGrp="1"/>
          </p:cNvSpPr>
          <p:nvPr>
            <p:ph type="ctrTitle"/>
          </p:nvPr>
        </p:nvSpPr>
        <p:spPr/>
        <p:txBody>
          <a:bodyPr/>
          <a:lstStyle/>
          <a:p>
            <a:r>
              <a:rPr lang="en-US" dirty="0"/>
              <a:t>Topic 24: Pulmonary</a:t>
            </a:r>
          </a:p>
        </p:txBody>
      </p:sp>
      <p:sp>
        <p:nvSpPr>
          <p:cNvPr id="3" name="Subtitle 2">
            <a:extLst>
              <a:ext uri="{FF2B5EF4-FFF2-40B4-BE49-F238E27FC236}">
                <a16:creationId xmlns:a16="http://schemas.microsoft.com/office/drawing/2014/main" id="{B29A8E82-5F30-E3CE-A7AC-7623A9AEF148}"/>
              </a:ext>
            </a:extLst>
          </p:cNvPr>
          <p:cNvSpPr>
            <a:spLocks noGrp="1"/>
          </p:cNvSpPr>
          <p:nvPr>
            <p:ph type="subTitle" idx="1"/>
          </p:nvPr>
        </p:nvSpPr>
        <p:spPr/>
        <p:txBody>
          <a:bodyPr/>
          <a:lstStyle/>
          <a:p>
            <a:r>
              <a:rPr lang="en-US" dirty="0"/>
              <a:t>Dr. T</a:t>
            </a:r>
          </a:p>
        </p:txBody>
      </p:sp>
    </p:spTree>
    <p:extLst>
      <p:ext uri="{BB962C8B-B14F-4D97-AF65-F5344CB8AC3E}">
        <p14:creationId xmlns:p14="http://schemas.microsoft.com/office/powerpoint/2010/main" val="1998273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5A588-8FD1-4069-8E56-8933CA7E3CE6}"/>
              </a:ext>
            </a:extLst>
          </p:cNvPr>
          <p:cNvSpPr>
            <a:spLocks noGrp="1"/>
          </p:cNvSpPr>
          <p:nvPr>
            <p:ph type="title"/>
          </p:nvPr>
        </p:nvSpPr>
        <p:spPr/>
        <p:txBody>
          <a:bodyPr/>
          <a:lstStyle/>
          <a:p>
            <a:r>
              <a:rPr lang="en-US" b="1" dirty="0"/>
              <a:t>Respiratory Zone</a:t>
            </a:r>
            <a:endParaRPr lang="en-US" dirty="0"/>
          </a:p>
        </p:txBody>
      </p:sp>
      <p:sp>
        <p:nvSpPr>
          <p:cNvPr id="3" name="Content Placeholder 2">
            <a:extLst>
              <a:ext uri="{FF2B5EF4-FFF2-40B4-BE49-F238E27FC236}">
                <a16:creationId xmlns:a16="http://schemas.microsoft.com/office/drawing/2014/main" id="{8FC93657-8349-0E52-C8ED-0A0B657310B6}"/>
              </a:ext>
            </a:extLst>
          </p:cNvPr>
          <p:cNvSpPr>
            <a:spLocks noGrp="1"/>
          </p:cNvSpPr>
          <p:nvPr>
            <p:ph idx="1"/>
          </p:nvPr>
        </p:nvSpPr>
        <p:spPr>
          <a:xfrm>
            <a:off x="838200" y="1825625"/>
            <a:ext cx="5317435" cy="4351338"/>
          </a:xfrm>
        </p:spPr>
        <p:txBody>
          <a:bodyPr>
            <a:normAutofit fontScale="92500"/>
          </a:bodyPr>
          <a:lstStyle/>
          <a:p>
            <a:pPr lvl="0"/>
            <a:r>
              <a:rPr lang="en-US" dirty="0"/>
              <a:t>Begins at respiratory bronchioles, continues through alveolar ducts, ending at alveolar sacs.</a:t>
            </a:r>
          </a:p>
          <a:p>
            <a:pPr lvl="0"/>
            <a:r>
              <a:rPr lang="en-US" dirty="0"/>
              <a:t>Each alveolus is wrapped in a dense pulmonary capillary network.</a:t>
            </a:r>
          </a:p>
          <a:p>
            <a:pPr lvl="0"/>
            <a:r>
              <a:rPr lang="en-US" dirty="0"/>
              <a:t>The enormous number of alveoli (~300 million) provides 70–100 m² surface area — roughly the area of a tennis court.</a:t>
            </a:r>
          </a:p>
          <a:p>
            <a:endParaRPr lang="en-US" dirty="0"/>
          </a:p>
        </p:txBody>
      </p:sp>
      <p:pic>
        <p:nvPicPr>
          <p:cNvPr id="4" name="Picture 3" descr="Diagram of a gastric system&#10;&#10;AI-generated content may be incorrect.">
            <a:extLst>
              <a:ext uri="{FF2B5EF4-FFF2-40B4-BE49-F238E27FC236}">
                <a16:creationId xmlns:a16="http://schemas.microsoft.com/office/drawing/2014/main" id="{CD670B08-57F9-1EF9-BF3E-1CF581DF568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7" t="2099" r="-1"/>
          <a:stretch>
            <a:fillRect/>
          </a:stretch>
        </p:blipFill>
        <p:spPr bwMode="auto">
          <a:xfrm>
            <a:off x="6662444" y="1278824"/>
            <a:ext cx="4691356" cy="35206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0179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CE6F1-3BA6-95BD-FCBF-39E862ED6F57}"/>
              </a:ext>
            </a:extLst>
          </p:cNvPr>
          <p:cNvSpPr>
            <a:spLocks noGrp="1"/>
          </p:cNvSpPr>
          <p:nvPr>
            <p:ph type="title"/>
          </p:nvPr>
        </p:nvSpPr>
        <p:spPr>
          <a:xfrm>
            <a:off x="419077" y="217891"/>
            <a:ext cx="4197626" cy="1325563"/>
          </a:xfrm>
        </p:spPr>
        <p:txBody>
          <a:bodyPr>
            <a:normAutofit fontScale="90000"/>
          </a:bodyPr>
          <a:lstStyle/>
          <a:p>
            <a:r>
              <a:rPr lang="en-US" b="1" dirty="0"/>
              <a:t>Alveolar Structure and Cell Types</a:t>
            </a:r>
            <a:endParaRPr lang="en-US" dirty="0"/>
          </a:p>
        </p:txBody>
      </p:sp>
      <p:sp>
        <p:nvSpPr>
          <p:cNvPr id="3" name="Content Placeholder 2">
            <a:extLst>
              <a:ext uri="{FF2B5EF4-FFF2-40B4-BE49-F238E27FC236}">
                <a16:creationId xmlns:a16="http://schemas.microsoft.com/office/drawing/2014/main" id="{CD8C4371-D06A-4F57-6590-69A45D363AAF}"/>
              </a:ext>
            </a:extLst>
          </p:cNvPr>
          <p:cNvSpPr>
            <a:spLocks noGrp="1"/>
          </p:cNvSpPr>
          <p:nvPr>
            <p:ph idx="1"/>
          </p:nvPr>
        </p:nvSpPr>
        <p:spPr>
          <a:xfrm>
            <a:off x="577780" y="1823692"/>
            <a:ext cx="4416287" cy="4351338"/>
          </a:xfrm>
        </p:spPr>
        <p:txBody>
          <a:bodyPr>
            <a:normAutofit fontScale="92500" lnSpcReduction="20000"/>
          </a:bodyPr>
          <a:lstStyle/>
          <a:p>
            <a:pPr lvl="0"/>
            <a:r>
              <a:rPr lang="en-US" dirty="0"/>
              <a:t>Type I alveolar cells (pneumocytes): Flat epithelial cells covering &gt;90% of alveolar surface; primary site for gas exchange.</a:t>
            </a:r>
          </a:p>
          <a:p>
            <a:pPr lvl="0"/>
            <a:r>
              <a:rPr lang="en-US" dirty="0"/>
              <a:t>Type II pneumocytes: Produce </a:t>
            </a:r>
            <a:r>
              <a:rPr lang="en-US" u="sng" dirty="0"/>
              <a:t>surfactant</a:t>
            </a:r>
            <a:r>
              <a:rPr lang="en-US" dirty="0"/>
              <a:t>, a phospholipid compound that reduces surface tension.</a:t>
            </a:r>
          </a:p>
          <a:p>
            <a:pPr lvl="0"/>
            <a:r>
              <a:rPr lang="en-US" dirty="0"/>
              <a:t>Alveolar macrophages: Remove debris and pathogens. </a:t>
            </a:r>
          </a:p>
          <a:p>
            <a:endParaRPr lang="en-US" dirty="0"/>
          </a:p>
        </p:txBody>
      </p:sp>
      <p:pic>
        <p:nvPicPr>
          <p:cNvPr id="4" name="Picture 3" descr="Alveolar Chamber Diagram">
            <a:extLst>
              <a:ext uri="{FF2B5EF4-FFF2-40B4-BE49-F238E27FC236}">
                <a16:creationId xmlns:a16="http://schemas.microsoft.com/office/drawing/2014/main" id="{AC130AFB-1F89-C2C5-251F-9718AFFA02A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4582" y="309966"/>
            <a:ext cx="6984722" cy="5967071"/>
          </a:xfrm>
          <a:prstGeom prst="rect">
            <a:avLst/>
          </a:prstGeom>
          <a:noFill/>
          <a:ln>
            <a:noFill/>
          </a:ln>
        </p:spPr>
      </p:pic>
    </p:spTree>
    <p:extLst>
      <p:ext uri="{BB962C8B-B14F-4D97-AF65-F5344CB8AC3E}">
        <p14:creationId xmlns:p14="http://schemas.microsoft.com/office/powerpoint/2010/main" val="2505803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lmonary Surfactant">
            <a:extLst>
              <a:ext uri="{FF2B5EF4-FFF2-40B4-BE49-F238E27FC236}">
                <a16:creationId xmlns:a16="http://schemas.microsoft.com/office/drawing/2014/main" id="{052AC4D7-3AC5-DA78-E7DA-7D94A76AA487}"/>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rcRect l="4702" t="5632" r="372" b="12626"/>
          <a:stretch>
            <a:fillRect/>
          </a:stretch>
        </p:blipFill>
        <p:spPr bwMode="auto">
          <a:xfrm>
            <a:off x="531162" y="992268"/>
            <a:ext cx="11242303" cy="5441480"/>
          </a:xfrm>
          <a:prstGeom prst="rect">
            <a:avLst/>
          </a:prstGeom>
          <a:noFill/>
          <a:ln w="3175">
            <a:solidFill>
              <a:schemeClr val="tx1"/>
            </a:solid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F2966626-684A-D392-98A3-5B6A605BBEB6}"/>
              </a:ext>
            </a:extLst>
          </p:cNvPr>
          <p:cNvSpPr txBox="1"/>
          <p:nvPr/>
        </p:nvSpPr>
        <p:spPr>
          <a:xfrm>
            <a:off x="3240157" y="689113"/>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078D6867-DD04-BEA1-C8C9-AA305C967CF4}"/>
              </a:ext>
            </a:extLst>
          </p:cNvPr>
          <p:cNvSpPr txBox="1"/>
          <p:nvPr/>
        </p:nvSpPr>
        <p:spPr>
          <a:xfrm>
            <a:off x="646043" y="345937"/>
            <a:ext cx="10899913" cy="646331"/>
          </a:xfrm>
          <a:prstGeom prst="rect">
            <a:avLst/>
          </a:prstGeom>
          <a:noFill/>
        </p:spPr>
        <p:txBody>
          <a:bodyPr wrap="square">
            <a:spAutoFit/>
          </a:bodyPr>
          <a:lstStyle/>
          <a:p>
            <a:r>
              <a:rPr lang="en-US" dirty="0"/>
              <a:t>Babies, especially </a:t>
            </a:r>
            <a:r>
              <a:rPr lang="en-US" b="1" dirty="0"/>
              <a:t>premature infants</a:t>
            </a:r>
            <a:r>
              <a:rPr lang="en-US" dirty="0"/>
              <a:t>, may not have enough surfactant at birth. Surfactant production ramps up late in pregnancy, especially </a:t>
            </a:r>
            <a:r>
              <a:rPr lang="en-US" b="1" dirty="0"/>
              <a:t>after 32–34 weeks gestation</a:t>
            </a:r>
            <a:r>
              <a:rPr lang="en-US" dirty="0"/>
              <a:t>. Before that, it is often insufficient.</a:t>
            </a:r>
          </a:p>
        </p:txBody>
      </p:sp>
    </p:spTree>
    <p:extLst>
      <p:ext uri="{BB962C8B-B14F-4D97-AF65-F5344CB8AC3E}">
        <p14:creationId xmlns:p14="http://schemas.microsoft.com/office/powerpoint/2010/main" val="2643763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C819C-960E-ED29-691C-C947EB78D689}"/>
              </a:ext>
            </a:extLst>
          </p:cNvPr>
          <p:cNvSpPr>
            <a:spLocks noGrp="1"/>
          </p:cNvSpPr>
          <p:nvPr>
            <p:ph type="title"/>
          </p:nvPr>
        </p:nvSpPr>
        <p:spPr>
          <a:xfrm>
            <a:off x="838200" y="365125"/>
            <a:ext cx="5595729" cy="1325563"/>
          </a:xfrm>
        </p:spPr>
        <p:txBody>
          <a:bodyPr/>
          <a:lstStyle/>
          <a:p>
            <a:r>
              <a:rPr lang="en-US" b="1" dirty="0"/>
              <a:t>Alveolar-Capillary Barrier</a:t>
            </a:r>
            <a:r>
              <a:rPr lang="en-US" dirty="0"/>
              <a:t> </a:t>
            </a:r>
          </a:p>
        </p:txBody>
      </p:sp>
      <p:sp>
        <p:nvSpPr>
          <p:cNvPr id="3" name="Content Placeholder 2">
            <a:extLst>
              <a:ext uri="{FF2B5EF4-FFF2-40B4-BE49-F238E27FC236}">
                <a16:creationId xmlns:a16="http://schemas.microsoft.com/office/drawing/2014/main" id="{0EC91DDF-C4D8-1E7C-FFE0-44273968854F}"/>
              </a:ext>
            </a:extLst>
          </p:cNvPr>
          <p:cNvSpPr>
            <a:spLocks noGrp="1"/>
          </p:cNvSpPr>
          <p:nvPr>
            <p:ph idx="1"/>
          </p:nvPr>
        </p:nvSpPr>
        <p:spPr>
          <a:xfrm>
            <a:off x="838201" y="1825624"/>
            <a:ext cx="5595729" cy="4588427"/>
          </a:xfrm>
        </p:spPr>
        <p:txBody>
          <a:bodyPr/>
          <a:lstStyle/>
          <a:p>
            <a:pPr lvl="0"/>
            <a:r>
              <a:rPr lang="en-US" dirty="0"/>
              <a:t>Extremely thin diffusion membrane: Type I cell + basement membrane + capillary endothelium.</a:t>
            </a:r>
          </a:p>
          <a:p>
            <a:pPr lvl="0"/>
            <a:r>
              <a:rPr lang="en-US" dirty="0"/>
              <a:t>The barrier supports rapid diffusion of O₂ and CO₂ due to: </a:t>
            </a:r>
          </a:p>
          <a:p>
            <a:pPr lvl="1"/>
            <a:r>
              <a:rPr lang="en-US" dirty="0"/>
              <a:t>(1) High surface area, Minimal diffusion distance, High perfusion.</a:t>
            </a:r>
          </a:p>
          <a:p>
            <a:pPr lvl="1"/>
            <a:r>
              <a:rPr lang="en-US" dirty="0"/>
              <a:t>(2) Any thickening (edema, fibrosis) impairs gas exchange. </a:t>
            </a:r>
          </a:p>
          <a:p>
            <a:endParaRPr lang="en-US" dirty="0"/>
          </a:p>
        </p:txBody>
      </p:sp>
      <p:pic>
        <p:nvPicPr>
          <p:cNvPr id="4" name="Picture 3" descr="PPT - Unit Seven: Respiration PowerPoint Presentation, free download - ID:5510949">
            <a:extLst>
              <a:ext uri="{FF2B5EF4-FFF2-40B4-BE49-F238E27FC236}">
                <a16:creationId xmlns:a16="http://schemas.microsoft.com/office/drawing/2014/main" id="{DB33287C-98EC-9399-B119-BAE69E4F3385}"/>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30351" t="17622" r="30113" b="10325"/>
          <a:stretch>
            <a:fillRect/>
          </a:stretch>
        </p:blipFill>
        <p:spPr bwMode="auto">
          <a:xfrm>
            <a:off x="6958568" y="447362"/>
            <a:ext cx="4585198" cy="6271489"/>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04117964-0431-10D6-1D58-D2DA41C5338A}"/>
              </a:ext>
            </a:extLst>
          </p:cNvPr>
          <p:cNvSpPr txBox="1"/>
          <p:nvPr/>
        </p:nvSpPr>
        <p:spPr>
          <a:xfrm>
            <a:off x="7321826" y="78030"/>
            <a:ext cx="3326296" cy="369332"/>
          </a:xfrm>
          <a:prstGeom prst="rect">
            <a:avLst/>
          </a:prstGeom>
          <a:noFill/>
        </p:spPr>
        <p:txBody>
          <a:bodyPr wrap="square" rtlCol="0">
            <a:spAutoFit/>
          </a:bodyPr>
          <a:lstStyle/>
          <a:p>
            <a:r>
              <a:rPr lang="en-US" dirty="0"/>
              <a:t>This entire structure: </a:t>
            </a:r>
          </a:p>
        </p:txBody>
      </p:sp>
    </p:spTree>
    <p:extLst>
      <p:ext uri="{BB962C8B-B14F-4D97-AF65-F5344CB8AC3E}">
        <p14:creationId xmlns:p14="http://schemas.microsoft.com/office/powerpoint/2010/main" val="3530920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847DF-5650-D76C-F0A2-CC8CABF72A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DC0CC4-3687-46F2-20CF-7C9615EDAC6E}"/>
              </a:ext>
            </a:extLst>
          </p:cNvPr>
          <p:cNvSpPr>
            <a:spLocks noGrp="1"/>
          </p:cNvSpPr>
          <p:nvPr>
            <p:ph type="title"/>
          </p:nvPr>
        </p:nvSpPr>
        <p:spPr/>
        <p:txBody>
          <a:bodyPr/>
          <a:lstStyle/>
          <a:p>
            <a:r>
              <a:rPr lang="en-US" dirty="0"/>
              <a:t>Inspiration</a:t>
            </a:r>
          </a:p>
        </p:txBody>
      </p:sp>
      <p:sp>
        <p:nvSpPr>
          <p:cNvPr id="3" name="Content Placeholder 2">
            <a:extLst>
              <a:ext uri="{FF2B5EF4-FFF2-40B4-BE49-F238E27FC236}">
                <a16:creationId xmlns:a16="http://schemas.microsoft.com/office/drawing/2014/main" id="{FEE8E35A-C887-47FE-4AA5-9D4D53EA6E8B}"/>
              </a:ext>
            </a:extLst>
          </p:cNvPr>
          <p:cNvSpPr>
            <a:spLocks noGrp="1"/>
          </p:cNvSpPr>
          <p:nvPr>
            <p:ph idx="1"/>
          </p:nvPr>
        </p:nvSpPr>
        <p:spPr>
          <a:xfrm>
            <a:off x="261730" y="1690688"/>
            <a:ext cx="5536096" cy="4351338"/>
          </a:xfrm>
        </p:spPr>
        <p:txBody>
          <a:bodyPr>
            <a:normAutofit fontScale="77500" lnSpcReduction="20000"/>
          </a:bodyPr>
          <a:lstStyle/>
          <a:p>
            <a:pPr marL="0" indent="0">
              <a:buNone/>
            </a:pPr>
            <a:r>
              <a:rPr lang="en-US" b="1" dirty="0"/>
              <a:t>1. Brain Sends Signal</a:t>
            </a:r>
          </a:p>
          <a:p>
            <a:pPr lvl="0"/>
            <a:r>
              <a:rPr lang="en-US" dirty="0"/>
              <a:t>The medulla oblongata (respiratory center) sends impulses via the phrenic nerve</a:t>
            </a:r>
            <a:br>
              <a:rPr lang="en-US" dirty="0"/>
            </a:br>
            <a:r>
              <a:rPr lang="en-US" dirty="0"/>
              <a:t>to the diaphragm.</a:t>
            </a:r>
          </a:p>
          <a:p>
            <a:pPr marL="0" indent="0">
              <a:buNone/>
            </a:pPr>
            <a:r>
              <a:rPr lang="en-US" b="1" dirty="0"/>
              <a:t>2. Diaphragm Contracts &amp; Moves Down</a:t>
            </a:r>
          </a:p>
          <a:p>
            <a:pPr lvl="0"/>
            <a:r>
              <a:rPr lang="en-US" dirty="0"/>
              <a:t>It flattens from a dome shape → increases vertical dimension of thoracic cavity.</a:t>
            </a:r>
          </a:p>
          <a:p>
            <a:pPr marL="0" indent="0">
              <a:buNone/>
            </a:pPr>
            <a:r>
              <a:rPr lang="en-US" b="1" dirty="0"/>
              <a:t>3. External Intercostal Muscles Contract</a:t>
            </a:r>
          </a:p>
          <a:p>
            <a:pPr lvl="0"/>
            <a:r>
              <a:rPr lang="en-US" dirty="0"/>
              <a:t>Lift and pull ribs up and out</a:t>
            </a:r>
            <a:br>
              <a:rPr lang="en-US" dirty="0"/>
            </a:br>
            <a:r>
              <a:rPr lang="en-US" dirty="0"/>
              <a:t>→ increases side-to-side and front-to-back chest dimensions.</a:t>
            </a:r>
          </a:p>
          <a:p>
            <a:pPr marL="0" indent="0">
              <a:buNone/>
            </a:pPr>
            <a:r>
              <a:rPr lang="en-US" b="1" dirty="0"/>
              <a:t>4. Thoracic Cavity Volume Increases</a:t>
            </a:r>
          </a:p>
          <a:p>
            <a:pPr lvl="0"/>
            <a:r>
              <a:rPr lang="en-US" dirty="0"/>
              <a:t>The space inside the chest becomes bigger.</a:t>
            </a:r>
          </a:p>
          <a:p>
            <a:endParaRPr lang="en-US" dirty="0"/>
          </a:p>
        </p:txBody>
      </p:sp>
      <p:pic>
        <p:nvPicPr>
          <p:cNvPr id="4" name="Picture 3">
            <a:extLst>
              <a:ext uri="{FF2B5EF4-FFF2-40B4-BE49-F238E27FC236}">
                <a16:creationId xmlns:a16="http://schemas.microsoft.com/office/drawing/2014/main" id="{9FD48579-DC60-4297-F02E-9A772D0F980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367" t="2194" b="4495"/>
          <a:stretch>
            <a:fillRect/>
          </a:stretch>
        </p:blipFill>
        <p:spPr bwMode="auto">
          <a:xfrm>
            <a:off x="5965909" y="1151893"/>
            <a:ext cx="5848895" cy="4190603"/>
          </a:xfrm>
          <a:prstGeom prst="rect">
            <a:avLst/>
          </a:prstGeom>
          <a:noFill/>
          <a:ln w="3175">
            <a:solidFill>
              <a:schemeClr val="tx1"/>
            </a:solidFill>
          </a:ln>
          <a:extLst>
            <a:ext uri="{53640926-AAD7-44D8-BBD7-CCE9431645EC}">
              <a14:shadowObscured xmlns:a14="http://schemas.microsoft.com/office/drawing/2010/main"/>
            </a:ext>
          </a:extLst>
        </p:spPr>
      </p:pic>
      <p:sp>
        <p:nvSpPr>
          <p:cNvPr id="5" name="Arrow: Down 4">
            <a:extLst>
              <a:ext uri="{FF2B5EF4-FFF2-40B4-BE49-F238E27FC236}">
                <a16:creationId xmlns:a16="http://schemas.microsoft.com/office/drawing/2014/main" id="{A12CD6FC-2D00-ACBB-D642-9C6DBA14C75B}"/>
              </a:ext>
            </a:extLst>
          </p:cNvPr>
          <p:cNvSpPr/>
          <p:nvPr/>
        </p:nvSpPr>
        <p:spPr>
          <a:xfrm>
            <a:off x="8345837" y="4796725"/>
            <a:ext cx="643180" cy="113137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AD8B25E-AD1B-38E7-FA4C-3F99C8A9D021}"/>
              </a:ext>
            </a:extLst>
          </p:cNvPr>
          <p:cNvSpPr txBox="1"/>
          <p:nvPr/>
        </p:nvSpPr>
        <p:spPr>
          <a:xfrm>
            <a:off x="8320793" y="496899"/>
            <a:ext cx="1139126" cy="523220"/>
          </a:xfrm>
          <a:prstGeom prst="rect">
            <a:avLst/>
          </a:prstGeom>
          <a:noFill/>
        </p:spPr>
        <p:txBody>
          <a:bodyPr wrap="square" rtlCol="0">
            <a:spAutoFit/>
          </a:bodyPr>
          <a:lstStyle/>
          <a:p>
            <a:r>
              <a:rPr lang="en-US" sz="2800" dirty="0"/>
              <a:t>Quiet</a:t>
            </a:r>
          </a:p>
        </p:txBody>
      </p:sp>
    </p:spTree>
    <p:extLst>
      <p:ext uri="{BB962C8B-B14F-4D97-AF65-F5344CB8AC3E}">
        <p14:creationId xmlns:p14="http://schemas.microsoft.com/office/powerpoint/2010/main" val="3023896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CBCD5-7F08-E0FF-AD8A-ABA51373944E}"/>
              </a:ext>
            </a:extLst>
          </p:cNvPr>
          <p:cNvSpPr>
            <a:spLocks noGrp="1"/>
          </p:cNvSpPr>
          <p:nvPr>
            <p:ph type="title"/>
          </p:nvPr>
        </p:nvSpPr>
        <p:spPr/>
        <p:txBody>
          <a:bodyPr/>
          <a:lstStyle/>
          <a:p>
            <a:r>
              <a:rPr lang="en-US" dirty="0"/>
              <a:t>Inspiration</a:t>
            </a:r>
          </a:p>
        </p:txBody>
      </p:sp>
      <p:sp>
        <p:nvSpPr>
          <p:cNvPr id="3" name="Content Placeholder 2">
            <a:extLst>
              <a:ext uri="{FF2B5EF4-FFF2-40B4-BE49-F238E27FC236}">
                <a16:creationId xmlns:a16="http://schemas.microsoft.com/office/drawing/2014/main" id="{341AC5F9-F0AA-5DBA-9B64-F05B92A7CE52}"/>
              </a:ext>
            </a:extLst>
          </p:cNvPr>
          <p:cNvSpPr>
            <a:spLocks noGrp="1"/>
          </p:cNvSpPr>
          <p:nvPr>
            <p:ph idx="1"/>
          </p:nvPr>
        </p:nvSpPr>
        <p:spPr>
          <a:xfrm>
            <a:off x="347869" y="1825625"/>
            <a:ext cx="5887278" cy="4351338"/>
          </a:xfrm>
        </p:spPr>
        <p:txBody>
          <a:bodyPr>
            <a:normAutofit fontScale="85000" lnSpcReduction="20000"/>
          </a:bodyPr>
          <a:lstStyle/>
          <a:p>
            <a:pPr marL="0" indent="0">
              <a:buNone/>
            </a:pPr>
            <a:r>
              <a:rPr lang="en-US" b="1" dirty="0"/>
              <a:t>5. Intrapulmonary (Alveolar) Pressure Drops</a:t>
            </a:r>
          </a:p>
          <a:p>
            <a:pPr lvl="0"/>
            <a:r>
              <a:rPr lang="en-US" dirty="0"/>
              <a:t>Boyle’s law: volume ↑ = pressure ↓</a:t>
            </a:r>
          </a:p>
          <a:p>
            <a:pPr lvl="0"/>
            <a:r>
              <a:rPr lang="en-US" dirty="0"/>
              <a:t>Alveolar pressure drops from 760 → ~758 mmHg</a:t>
            </a:r>
          </a:p>
          <a:p>
            <a:pPr marL="0" indent="0">
              <a:buNone/>
            </a:pPr>
            <a:r>
              <a:rPr lang="en-US" b="1" dirty="0"/>
              <a:t>6. Air Rushes Into Lungs</a:t>
            </a:r>
          </a:p>
          <a:p>
            <a:pPr lvl="0"/>
            <a:r>
              <a:rPr lang="en-US" dirty="0"/>
              <a:t>Air always moves from higher pressure (outside) → lower pressure (inside lungs)</a:t>
            </a:r>
          </a:p>
          <a:p>
            <a:pPr lvl="0"/>
            <a:r>
              <a:rPr lang="en-US" dirty="0"/>
              <a:t>This fills alveoli with fresh air.</a:t>
            </a:r>
          </a:p>
          <a:p>
            <a:pPr marL="0" indent="0">
              <a:buNone/>
            </a:pPr>
            <a:r>
              <a:rPr lang="en-US" b="1" dirty="0"/>
              <a:t>7. Gas Exchange Begins</a:t>
            </a:r>
          </a:p>
          <a:p>
            <a:pPr lvl="0"/>
            <a:r>
              <a:rPr lang="en-US" dirty="0"/>
              <a:t>Oxygen diffuses from alveoli → blood</a:t>
            </a:r>
          </a:p>
          <a:p>
            <a:pPr lvl="0"/>
            <a:r>
              <a:rPr lang="en-US" dirty="0"/>
              <a:t>CO₂ diffuses from blood → alveoli</a:t>
            </a:r>
          </a:p>
          <a:p>
            <a:endParaRPr lang="en-US" dirty="0"/>
          </a:p>
        </p:txBody>
      </p:sp>
      <p:pic>
        <p:nvPicPr>
          <p:cNvPr id="4" name="Picture 3">
            <a:extLst>
              <a:ext uri="{FF2B5EF4-FFF2-40B4-BE49-F238E27FC236}">
                <a16:creationId xmlns:a16="http://schemas.microsoft.com/office/drawing/2014/main" id="{2B633228-77B3-3F0F-774F-F0D88FE45ED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367" t="2194" b="4495"/>
          <a:stretch>
            <a:fillRect/>
          </a:stretch>
        </p:blipFill>
        <p:spPr bwMode="auto">
          <a:xfrm>
            <a:off x="6418636" y="1073427"/>
            <a:ext cx="5566178" cy="3988042"/>
          </a:xfrm>
          <a:prstGeom prst="rect">
            <a:avLst/>
          </a:prstGeom>
          <a:noFill/>
          <a:ln w="3175">
            <a:solidFill>
              <a:schemeClr val="tx1"/>
            </a:solidFill>
          </a:ln>
          <a:extLst>
            <a:ext uri="{53640926-AAD7-44D8-BBD7-CCE9431645EC}">
              <a14:shadowObscured xmlns:a14="http://schemas.microsoft.com/office/drawing/2010/main"/>
            </a:ext>
          </a:extLst>
        </p:spPr>
      </p:pic>
      <p:sp>
        <p:nvSpPr>
          <p:cNvPr id="5" name="Arrow: Down 4">
            <a:extLst>
              <a:ext uri="{FF2B5EF4-FFF2-40B4-BE49-F238E27FC236}">
                <a16:creationId xmlns:a16="http://schemas.microsoft.com/office/drawing/2014/main" id="{CDC252EB-36A0-233C-9CC8-7F9E9C497F32}"/>
              </a:ext>
            </a:extLst>
          </p:cNvPr>
          <p:cNvSpPr/>
          <p:nvPr/>
        </p:nvSpPr>
        <p:spPr>
          <a:xfrm>
            <a:off x="8462075" y="4773477"/>
            <a:ext cx="643180" cy="113137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91347A9-57A9-3287-0F59-3C121B5E47B6}"/>
              </a:ext>
            </a:extLst>
          </p:cNvPr>
          <p:cNvSpPr txBox="1"/>
          <p:nvPr/>
        </p:nvSpPr>
        <p:spPr>
          <a:xfrm>
            <a:off x="8320793" y="496899"/>
            <a:ext cx="1139126" cy="523220"/>
          </a:xfrm>
          <a:prstGeom prst="rect">
            <a:avLst/>
          </a:prstGeom>
          <a:noFill/>
        </p:spPr>
        <p:txBody>
          <a:bodyPr wrap="square" rtlCol="0">
            <a:spAutoFit/>
          </a:bodyPr>
          <a:lstStyle/>
          <a:p>
            <a:r>
              <a:rPr lang="en-US" sz="2800" dirty="0"/>
              <a:t>Quiet</a:t>
            </a:r>
          </a:p>
        </p:txBody>
      </p:sp>
    </p:spTree>
    <p:extLst>
      <p:ext uri="{BB962C8B-B14F-4D97-AF65-F5344CB8AC3E}">
        <p14:creationId xmlns:p14="http://schemas.microsoft.com/office/powerpoint/2010/main" val="2860135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FECD5-B413-BD94-E2CD-C1292BDD7D7D}"/>
              </a:ext>
            </a:extLst>
          </p:cNvPr>
          <p:cNvSpPr>
            <a:spLocks noGrp="1"/>
          </p:cNvSpPr>
          <p:nvPr>
            <p:ph type="title"/>
          </p:nvPr>
        </p:nvSpPr>
        <p:spPr/>
        <p:txBody>
          <a:bodyPr/>
          <a:lstStyle/>
          <a:p>
            <a:r>
              <a:rPr lang="en-US" dirty="0"/>
              <a:t>Exhalation</a:t>
            </a:r>
          </a:p>
        </p:txBody>
      </p:sp>
      <p:sp>
        <p:nvSpPr>
          <p:cNvPr id="3" name="Content Placeholder 2">
            <a:extLst>
              <a:ext uri="{FF2B5EF4-FFF2-40B4-BE49-F238E27FC236}">
                <a16:creationId xmlns:a16="http://schemas.microsoft.com/office/drawing/2014/main" id="{DD544E1D-7073-FA18-200B-EB6BE1F5262A}"/>
              </a:ext>
            </a:extLst>
          </p:cNvPr>
          <p:cNvSpPr>
            <a:spLocks noGrp="1"/>
          </p:cNvSpPr>
          <p:nvPr>
            <p:ph idx="1"/>
          </p:nvPr>
        </p:nvSpPr>
        <p:spPr>
          <a:xfrm>
            <a:off x="473990" y="1473290"/>
            <a:ext cx="5317435" cy="4351338"/>
          </a:xfrm>
        </p:spPr>
        <p:txBody>
          <a:bodyPr>
            <a:normAutofit fontScale="85000" lnSpcReduction="10000"/>
          </a:bodyPr>
          <a:lstStyle/>
          <a:p>
            <a:pPr marL="0" indent="0">
              <a:buNone/>
            </a:pPr>
            <a:r>
              <a:rPr lang="en-US" b="1" dirty="0"/>
              <a:t>1. Nervous System Stops Stimulus</a:t>
            </a:r>
          </a:p>
          <a:p>
            <a:pPr lvl="0"/>
            <a:r>
              <a:rPr lang="en-US" dirty="0"/>
              <a:t>The diaphragm and intercostals relax.</a:t>
            </a:r>
          </a:p>
          <a:p>
            <a:pPr marL="0" indent="0">
              <a:buNone/>
            </a:pPr>
            <a:r>
              <a:rPr lang="en-US" b="1" dirty="0"/>
              <a:t>2. Diaphragm Moves Up</a:t>
            </a:r>
          </a:p>
          <a:p>
            <a:pPr lvl="0"/>
            <a:r>
              <a:rPr lang="en-US" dirty="0"/>
              <a:t>Returns to dome shape</a:t>
            </a:r>
            <a:br>
              <a:rPr lang="en-US" dirty="0"/>
            </a:br>
            <a:r>
              <a:rPr lang="en-US" dirty="0"/>
              <a:t>→ reduces vertical chest dimension.</a:t>
            </a:r>
          </a:p>
          <a:p>
            <a:pPr marL="0" indent="0">
              <a:buNone/>
            </a:pPr>
            <a:r>
              <a:rPr lang="en-US" b="1" dirty="0"/>
              <a:t>3. Ribs Fall Down and In</a:t>
            </a:r>
          </a:p>
          <a:p>
            <a:pPr lvl="0"/>
            <a:r>
              <a:rPr lang="en-US" dirty="0"/>
              <a:t>External intercostals relax</a:t>
            </a:r>
            <a:br>
              <a:rPr lang="en-US" dirty="0"/>
            </a:br>
            <a:r>
              <a:rPr lang="en-US" dirty="0"/>
              <a:t>→ chest wall recoils.</a:t>
            </a:r>
          </a:p>
          <a:p>
            <a:pPr marL="0" indent="0">
              <a:buNone/>
            </a:pPr>
            <a:r>
              <a:rPr lang="en-US" b="1" dirty="0"/>
              <a:t>4. Thoracic Cavity Volume Decreases</a:t>
            </a:r>
          </a:p>
          <a:p>
            <a:pPr lvl="0"/>
            <a:r>
              <a:rPr lang="en-US" dirty="0"/>
              <a:t>Space in the lungs becomes smaller.</a:t>
            </a:r>
          </a:p>
          <a:p>
            <a:endParaRPr lang="en-US" dirty="0"/>
          </a:p>
        </p:txBody>
      </p:sp>
      <p:pic>
        <p:nvPicPr>
          <p:cNvPr id="4" name="Picture 3" descr="PPT - Respiratory Physiology PowerPoint Presentation, free download - ID:766423">
            <a:extLst>
              <a:ext uri="{FF2B5EF4-FFF2-40B4-BE49-F238E27FC236}">
                <a16:creationId xmlns:a16="http://schemas.microsoft.com/office/drawing/2014/main" id="{B41ECF96-A510-5E1F-27F3-5386CC127EEC}"/>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585" t="2068" b="7785"/>
          <a:stretch>
            <a:fillRect/>
          </a:stretch>
        </p:blipFill>
        <p:spPr bwMode="auto">
          <a:xfrm>
            <a:off x="6096000" y="1473290"/>
            <a:ext cx="5695323" cy="3952809"/>
          </a:xfrm>
          <a:prstGeom prst="rect">
            <a:avLst/>
          </a:prstGeom>
          <a:noFill/>
          <a:ln w="3175">
            <a:solidFill>
              <a:schemeClr val="tx1"/>
            </a:solidFill>
          </a:ln>
          <a:extLst>
            <a:ext uri="{53640926-AAD7-44D8-BBD7-CCE9431645EC}">
              <a14:shadowObscured xmlns:a14="http://schemas.microsoft.com/office/drawing/2010/main"/>
            </a:ext>
          </a:extLst>
        </p:spPr>
      </p:pic>
      <p:sp>
        <p:nvSpPr>
          <p:cNvPr id="5" name="Arrow: Down 4">
            <a:extLst>
              <a:ext uri="{FF2B5EF4-FFF2-40B4-BE49-F238E27FC236}">
                <a16:creationId xmlns:a16="http://schemas.microsoft.com/office/drawing/2014/main" id="{B2F14D44-2F9C-216F-0B4B-89B3BBE70AC2}"/>
              </a:ext>
            </a:extLst>
          </p:cNvPr>
          <p:cNvSpPr/>
          <p:nvPr/>
        </p:nvSpPr>
        <p:spPr>
          <a:xfrm flipV="1">
            <a:off x="8300481" y="5137689"/>
            <a:ext cx="643180" cy="92989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654A143-7FB8-66A3-B9BD-C36F5EF2413D}"/>
              </a:ext>
            </a:extLst>
          </p:cNvPr>
          <p:cNvSpPr txBox="1"/>
          <p:nvPr/>
        </p:nvSpPr>
        <p:spPr>
          <a:xfrm>
            <a:off x="8320793" y="496899"/>
            <a:ext cx="1139126" cy="523220"/>
          </a:xfrm>
          <a:prstGeom prst="rect">
            <a:avLst/>
          </a:prstGeom>
          <a:noFill/>
        </p:spPr>
        <p:txBody>
          <a:bodyPr wrap="square" rtlCol="0">
            <a:spAutoFit/>
          </a:bodyPr>
          <a:lstStyle/>
          <a:p>
            <a:r>
              <a:rPr lang="en-US" sz="2800" dirty="0"/>
              <a:t>Quiet</a:t>
            </a:r>
          </a:p>
        </p:txBody>
      </p:sp>
    </p:spTree>
    <p:extLst>
      <p:ext uri="{BB962C8B-B14F-4D97-AF65-F5344CB8AC3E}">
        <p14:creationId xmlns:p14="http://schemas.microsoft.com/office/powerpoint/2010/main" val="2563955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966A0-A41F-C574-64C8-9470DDAD59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E85306-10A2-C3B2-3839-25CD1A368793}"/>
              </a:ext>
            </a:extLst>
          </p:cNvPr>
          <p:cNvSpPr>
            <a:spLocks noGrp="1"/>
          </p:cNvSpPr>
          <p:nvPr>
            <p:ph type="title"/>
          </p:nvPr>
        </p:nvSpPr>
        <p:spPr/>
        <p:txBody>
          <a:bodyPr/>
          <a:lstStyle/>
          <a:p>
            <a:r>
              <a:rPr lang="en-US" dirty="0"/>
              <a:t>Exhalation</a:t>
            </a:r>
          </a:p>
        </p:txBody>
      </p:sp>
      <p:sp>
        <p:nvSpPr>
          <p:cNvPr id="3" name="Content Placeholder 2">
            <a:extLst>
              <a:ext uri="{FF2B5EF4-FFF2-40B4-BE49-F238E27FC236}">
                <a16:creationId xmlns:a16="http://schemas.microsoft.com/office/drawing/2014/main" id="{BCFA148E-3654-732E-92DB-8D020B60EB21}"/>
              </a:ext>
            </a:extLst>
          </p:cNvPr>
          <p:cNvSpPr>
            <a:spLocks noGrp="1"/>
          </p:cNvSpPr>
          <p:nvPr>
            <p:ph idx="1"/>
          </p:nvPr>
        </p:nvSpPr>
        <p:spPr>
          <a:xfrm>
            <a:off x="526774" y="1765990"/>
            <a:ext cx="5396948" cy="4351338"/>
          </a:xfrm>
        </p:spPr>
        <p:txBody>
          <a:bodyPr>
            <a:normAutofit fontScale="92500"/>
          </a:bodyPr>
          <a:lstStyle/>
          <a:p>
            <a:pPr marL="0" indent="0">
              <a:buNone/>
            </a:pPr>
            <a:r>
              <a:rPr lang="en-US" b="1" dirty="0"/>
              <a:t>5. Intrapulmonary Pressure Rises</a:t>
            </a:r>
          </a:p>
          <a:p>
            <a:pPr lvl="0"/>
            <a:r>
              <a:rPr lang="en-US" dirty="0"/>
              <a:t>As volume ↓, pressure ↑ above atmospheric:</a:t>
            </a:r>
            <a:br>
              <a:rPr lang="en-US" dirty="0"/>
            </a:br>
            <a:r>
              <a:rPr lang="en-US" dirty="0"/>
              <a:t>~762 mmHg</a:t>
            </a:r>
          </a:p>
          <a:p>
            <a:pPr marL="0" indent="0">
              <a:buNone/>
            </a:pPr>
            <a:r>
              <a:rPr lang="en-US" b="1" dirty="0"/>
              <a:t>6. Air Flows Out of Lungs</a:t>
            </a:r>
          </a:p>
          <a:p>
            <a:pPr lvl="0"/>
            <a:r>
              <a:rPr lang="en-US" dirty="0"/>
              <a:t>Air moves from high pressure (lungs) → low pressure (outside)</a:t>
            </a:r>
          </a:p>
          <a:p>
            <a:pPr marL="0" indent="0">
              <a:buNone/>
            </a:pPr>
            <a:r>
              <a:rPr lang="en-US" b="1" dirty="0"/>
              <a:t>7. Alveoli Remain Partially Open</a:t>
            </a:r>
          </a:p>
          <a:p>
            <a:pPr lvl="0"/>
            <a:r>
              <a:rPr lang="en-US" dirty="0"/>
              <a:t>Thanks to residual volume and surfactant preventing collapse.</a:t>
            </a:r>
          </a:p>
          <a:p>
            <a:endParaRPr lang="en-US" dirty="0"/>
          </a:p>
        </p:txBody>
      </p:sp>
      <p:pic>
        <p:nvPicPr>
          <p:cNvPr id="4" name="Picture 3" descr="PPT - Respiratory Physiology PowerPoint Presentation, free download - ID:766423">
            <a:extLst>
              <a:ext uri="{FF2B5EF4-FFF2-40B4-BE49-F238E27FC236}">
                <a16:creationId xmlns:a16="http://schemas.microsoft.com/office/drawing/2014/main" id="{57221A0E-2CC3-16E9-30EB-1E8F52A02B4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585" t="2068" b="7785"/>
          <a:stretch>
            <a:fillRect/>
          </a:stretch>
        </p:blipFill>
        <p:spPr bwMode="auto">
          <a:xfrm>
            <a:off x="5923722" y="1093304"/>
            <a:ext cx="5944507" cy="4125754"/>
          </a:xfrm>
          <a:prstGeom prst="rect">
            <a:avLst/>
          </a:prstGeom>
          <a:noFill/>
          <a:ln w="3175">
            <a:solidFill>
              <a:schemeClr val="tx1"/>
            </a:solidFill>
          </a:ln>
          <a:extLst>
            <a:ext uri="{53640926-AAD7-44D8-BBD7-CCE9431645EC}">
              <a14:shadowObscured xmlns:a14="http://schemas.microsoft.com/office/drawing/2010/main"/>
            </a:ext>
          </a:extLst>
        </p:spPr>
      </p:pic>
      <p:sp>
        <p:nvSpPr>
          <p:cNvPr id="5" name="Arrow: Down 4">
            <a:extLst>
              <a:ext uri="{FF2B5EF4-FFF2-40B4-BE49-F238E27FC236}">
                <a16:creationId xmlns:a16="http://schemas.microsoft.com/office/drawing/2014/main" id="{3211A1D4-CD44-B433-53D2-16A684D5C1F4}"/>
              </a:ext>
            </a:extLst>
          </p:cNvPr>
          <p:cNvSpPr/>
          <p:nvPr/>
        </p:nvSpPr>
        <p:spPr>
          <a:xfrm flipV="1">
            <a:off x="8300481" y="5137689"/>
            <a:ext cx="643180" cy="92989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DD6A7C5-0885-9F15-A123-8C61EDE40DDC}"/>
              </a:ext>
            </a:extLst>
          </p:cNvPr>
          <p:cNvSpPr txBox="1"/>
          <p:nvPr/>
        </p:nvSpPr>
        <p:spPr>
          <a:xfrm>
            <a:off x="8320793" y="496899"/>
            <a:ext cx="1139126" cy="523220"/>
          </a:xfrm>
          <a:prstGeom prst="rect">
            <a:avLst/>
          </a:prstGeom>
          <a:noFill/>
        </p:spPr>
        <p:txBody>
          <a:bodyPr wrap="square" rtlCol="0">
            <a:spAutoFit/>
          </a:bodyPr>
          <a:lstStyle/>
          <a:p>
            <a:r>
              <a:rPr lang="en-US" sz="2800" dirty="0"/>
              <a:t>Quiet</a:t>
            </a:r>
          </a:p>
        </p:txBody>
      </p:sp>
    </p:spTree>
    <p:extLst>
      <p:ext uri="{BB962C8B-B14F-4D97-AF65-F5344CB8AC3E}">
        <p14:creationId xmlns:p14="http://schemas.microsoft.com/office/powerpoint/2010/main" val="3752989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5227018A-B92A-1121-BC36-4A276274F023}"/>
              </a:ext>
            </a:extLst>
          </p:cNvPr>
          <p:cNvGraphicFramePr>
            <a:graphicFrameLocks noChangeAspect="1"/>
          </p:cNvGraphicFramePr>
          <p:nvPr>
            <p:extLst>
              <p:ext uri="{D42A27DB-BD31-4B8C-83A1-F6EECF244321}">
                <p14:modId xmlns:p14="http://schemas.microsoft.com/office/powerpoint/2010/main" val="721752950"/>
              </p:ext>
            </p:extLst>
          </p:nvPr>
        </p:nvGraphicFramePr>
        <p:xfrm>
          <a:off x="-2412389" y="-954568"/>
          <a:ext cx="13366410" cy="6487463"/>
        </p:xfrm>
        <a:graphic>
          <a:graphicData uri="http://schemas.openxmlformats.org/presentationml/2006/ole">
            <mc:AlternateContent xmlns:mc="http://schemas.openxmlformats.org/markup-compatibility/2006">
              <mc:Choice xmlns:v="urn:schemas-microsoft-com:vml" Requires="v">
                <p:oleObj name="Document" r:id="rId3" imgW="6070762" imgH="2946595" progId="Word.Document.12">
                  <p:embed/>
                </p:oleObj>
              </mc:Choice>
              <mc:Fallback>
                <p:oleObj name="Document" r:id="rId3" imgW="6070762" imgH="2946595" progId="Word.Document.12">
                  <p:embed/>
                  <p:pic>
                    <p:nvPicPr>
                      <p:cNvPr id="0" name=""/>
                      <p:cNvPicPr/>
                      <p:nvPr/>
                    </p:nvPicPr>
                    <p:blipFill>
                      <a:blip r:embed="rId4"/>
                      <a:stretch>
                        <a:fillRect/>
                      </a:stretch>
                    </p:blipFill>
                    <p:spPr>
                      <a:xfrm>
                        <a:off x="-2412389" y="-954568"/>
                        <a:ext cx="13366410" cy="6487463"/>
                      </a:xfrm>
                      <a:prstGeom prst="rect">
                        <a:avLst/>
                      </a:prstGeom>
                    </p:spPr>
                  </p:pic>
                </p:oleObj>
              </mc:Fallback>
            </mc:AlternateContent>
          </a:graphicData>
        </a:graphic>
      </p:graphicFrame>
      <p:sp>
        <p:nvSpPr>
          <p:cNvPr id="6" name="Star: 5 Points 5">
            <a:extLst>
              <a:ext uri="{FF2B5EF4-FFF2-40B4-BE49-F238E27FC236}">
                <a16:creationId xmlns:a16="http://schemas.microsoft.com/office/drawing/2014/main" id="{E2FDC18C-708E-2479-0146-0C0644F41B02}"/>
              </a:ext>
            </a:extLst>
          </p:cNvPr>
          <p:cNvSpPr/>
          <p:nvPr/>
        </p:nvSpPr>
        <p:spPr>
          <a:xfrm>
            <a:off x="979231" y="2784143"/>
            <a:ext cx="1009934" cy="77109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396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80CF0-73F5-21A4-D7B4-1D622E369009}"/>
              </a:ext>
            </a:extLst>
          </p:cNvPr>
          <p:cNvSpPr>
            <a:spLocks noGrp="1"/>
          </p:cNvSpPr>
          <p:nvPr>
            <p:ph type="title"/>
          </p:nvPr>
        </p:nvSpPr>
        <p:spPr/>
        <p:txBody>
          <a:bodyPr/>
          <a:lstStyle/>
          <a:p>
            <a:r>
              <a:rPr lang="en-US" dirty="0"/>
              <a:t>Ventilation</a:t>
            </a:r>
          </a:p>
        </p:txBody>
      </p:sp>
      <p:sp>
        <p:nvSpPr>
          <p:cNvPr id="3" name="Content Placeholder 2">
            <a:extLst>
              <a:ext uri="{FF2B5EF4-FFF2-40B4-BE49-F238E27FC236}">
                <a16:creationId xmlns:a16="http://schemas.microsoft.com/office/drawing/2014/main" id="{548F4B0B-9659-8C0E-D1CB-FAD43020AB5F}"/>
              </a:ext>
            </a:extLst>
          </p:cNvPr>
          <p:cNvSpPr>
            <a:spLocks noGrp="1"/>
          </p:cNvSpPr>
          <p:nvPr>
            <p:ph idx="1"/>
          </p:nvPr>
        </p:nvSpPr>
        <p:spPr/>
        <p:txBody>
          <a:bodyPr>
            <a:normAutofit fontScale="62500" lnSpcReduction="20000"/>
          </a:bodyPr>
          <a:lstStyle/>
          <a:p>
            <a:r>
              <a:rPr lang="en-US" b="1" dirty="0">
                <a:highlight>
                  <a:srgbClr val="FFFF00"/>
                </a:highlight>
              </a:rPr>
              <a:t>Ventilation</a:t>
            </a:r>
            <a:r>
              <a:rPr lang="en-US" b="1" dirty="0"/>
              <a:t> </a:t>
            </a:r>
            <a:r>
              <a:rPr lang="en-US" dirty="0"/>
              <a:t>refers to the mechanical movement of air into and out of the lungs. For air to move, a pressure gradient must exist—air always flows from an area of higher pressure to lower pressure. The respiratory system creates these gradients by changing thoracic volume via muscle contraction.</a:t>
            </a:r>
            <a:endParaRPr lang="en-US" sz="3200" dirty="0"/>
          </a:p>
          <a:p>
            <a:pPr lvl="0"/>
            <a:r>
              <a:rPr lang="en-US" dirty="0"/>
              <a:t>Inspiration is an active process at rest:</a:t>
            </a:r>
            <a:endParaRPr lang="en-US" sz="3200" dirty="0"/>
          </a:p>
          <a:p>
            <a:pPr lvl="1"/>
            <a:r>
              <a:rPr lang="en-US" dirty="0"/>
              <a:t>The diaphragm contracts and descends, increasing thoracic cavity volume.</a:t>
            </a:r>
            <a:endParaRPr lang="en-US" sz="2800" dirty="0"/>
          </a:p>
          <a:p>
            <a:pPr lvl="1"/>
            <a:r>
              <a:rPr lang="en-US" dirty="0"/>
              <a:t>This expands the lungs, causing intrapulmonary (alveolar) pressure to drop below atmospheric pressure.</a:t>
            </a:r>
            <a:endParaRPr lang="en-US" sz="2800" dirty="0"/>
          </a:p>
          <a:p>
            <a:pPr lvl="1"/>
            <a:r>
              <a:rPr lang="en-US" dirty="0"/>
              <a:t>Air rushes in until alveolar pressure equilibrates with atmospheric pressure.</a:t>
            </a:r>
            <a:endParaRPr lang="en-US" sz="2800" dirty="0"/>
          </a:p>
          <a:p>
            <a:pPr lvl="0"/>
            <a:r>
              <a:rPr lang="en-US" dirty="0"/>
              <a:t>Expiration during quiet breathing is passive:</a:t>
            </a:r>
            <a:r>
              <a:rPr lang="en-US" sz="3200" dirty="0"/>
              <a:t> </a:t>
            </a:r>
          </a:p>
          <a:p>
            <a:pPr lvl="1"/>
            <a:r>
              <a:rPr lang="en-US" dirty="0"/>
              <a:t>The diaphragm relaxes.</a:t>
            </a:r>
            <a:endParaRPr lang="en-US" sz="2800" dirty="0"/>
          </a:p>
          <a:p>
            <a:pPr lvl="1"/>
            <a:r>
              <a:rPr lang="en-US" dirty="0"/>
              <a:t>Elastic elements of the lung recoil back to their resting state.</a:t>
            </a:r>
            <a:endParaRPr lang="en-US" sz="2800" dirty="0"/>
          </a:p>
          <a:p>
            <a:pPr lvl="1"/>
            <a:r>
              <a:rPr lang="en-US" dirty="0"/>
              <a:t>This reduces lung volume, increasing alveolar pressure above atmospheric pressure, pushing air out.</a:t>
            </a:r>
            <a:endParaRPr lang="en-US" sz="2800" dirty="0"/>
          </a:p>
          <a:p>
            <a:pPr lvl="0"/>
            <a:r>
              <a:rPr lang="en-US" dirty="0"/>
              <a:t>Forced expiration (exercise, coughing, COPD) becomes active:</a:t>
            </a:r>
            <a:endParaRPr lang="en-US" sz="3200" dirty="0"/>
          </a:p>
          <a:p>
            <a:pPr lvl="1"/>
            <a:r>
              <a:rPr lang="en-US" dirty="0"/>
              <a:t>Internal intercostals and abdominal muscles contract.</a:t>
            </a:r>
            <a:endParaRPr lang="en-US" sz="2800" dirty="0"/>
          </a:p>
          <a:p>
            <a:pPr lvl="1"/>
            <a:r>
              <a:rPr lang="en-US" dirty="0"/>
              <a:t>Raises intrathoracic pressure and accelerates airflow out of the lungs.</a:t>
            </a:r>
            <a:endParaRPr lang="en-US" sz="2800" dirty="0"/>
          </a:p>
          <a:p>
            <a:pPr lvl="0"/>
            <a:r>
              <a:rPr lang="en-US" dirty="0"/>
              <a:t>Patients with COPD rely heavily on accessory muscles due to loss of elastic recoil, making expiration labored. </a:t>
            </a:r>
            <a:endParaRPr lang="en-US" sz="3200" dirty="0"/>
          </a:p>
          <a:p>
            <a:endParaRPr lang="en-US" dirty="0"/>
          </a:p>
        </p:txBody>
      </p:sp>
    </p:spTree>
    <p:extLst>
      <p:ext uri="{BB962C8B-B14F-4D97-AF65-F5344CB8AC3E}">
        <p14:creationId xmlns:p14="http://schemas.microsoft.com/office/powerpoint/2010/main" val="3457094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C63B9D-6580-6F8E-1086-A3FE2843830F}"/>
              </a:ext>
            </a:extLst>
          </p:cNvPr>
          <p:cNvSpPr>
            <a:spLocks noGrp="1"/>
          </p:cNvSpPr>
          <p:nvPr>
            <p:ph idx="1"/>
          </p:nvPr>
        </p:nvSpPr>
        <p:spPr/>
        <p:txBody>
          <a:bodyPr/>
          <a:lstStyle/>
          <a:p>
            <a:endParaRPr lang="en-US" dirty="0"/>
          </a:p>
          <a:p>
            <a:endParaRPr lang="en-US" dirty="0"/>
          </a:p>
        </p:txBody>
      </p:sp>
      <p:pic>
        <p:nvPicPr>
          <p:cNvPr id="6" name="Picture 5" descr="MHE Reader | Apex of lung, Lung anatomy, Brain diagram">
            <a:extLst>
              <a:ext uri="{FF2B5EF4-FFF2-40B4-BE49-F238E27FC236}">
                <a16:creationId xmlns:a16="http://schemas.microsoft.com/office/drawing/2014/main" id="{D6BFF97C-014D-BB8B-3B0F-0E133BE2A6A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8789" y="150670"/>
            <a:ext cx="7705179" cy="6436110"/>
          </a:xfrm>
          <a:prstGeom prst="rect">
            <a:avLst/>
          </a:prstGeom>
          <a:noFill/>
        </p:spPr>
      </p:pic>
      <p:sp>
        <p:nvSpPr>
          <p:cNvPr id="2" name="TextBox 1">
            <a:extLst>
              <a:ext uri="{FF2B5EF4-FFF2-40B4-BE49-F238E27FC236}">
                <a16:creationId xmlns:a16="http://schemas.microsoft.com/office/drawing/2014/main" id="{2948A5D9-7856-881B-B28F-1F753545DFAD}"/>
              </a:ext>
            </a:extLst>
          </p:cNvPr>
          <p:cNvSpPr txBox="1"/>
          <p:nvPr/>
        </p:nvSpPr>
        <p:spPr>
          <a:xfrm>
            <a:off x="9810428" y="1825625"/>
            <a:ext cx="1906292" cy="1754326"/>
          </a:xfrm>
          <a:prstGeom prst="rect">
            <a:avLst/>
          </a:prstGeom>
          <a:noFill/>
        </p:spPr>
        <p:txBody>
          <a:bodyPr wrap="square" rtlCol="0">
            <a:spAutoFit/>
          </a:bodyPr>
          <a:lstStyle/>
          <a:p>
            <a:r>
              <a:rPr lang="en-US" dirty="0"/>
              <a:t>R lung: 3 lobes</a:t>
            </a:r>
          </a:p>
          <a:p>
            <a:endParaRPr lang="en-US" dirty="0"/>
          </a:p>
          <a:p>
            <a:r>
              <a:rPr lang="en-US" dirty="0"/>
              <a:t>L lung: 2 lobes</a:t>
            </a:r>
          </a:p>
          <a:p>
            <a:endParaRPr lang="en-US" dirty="0"/>
          </a:p>
          <a:p>
            <a:r>
              <a:rPr lang="en-US" dirty="0"/>
              <a:t>*d/t position of the heart</a:t>
            </a:r>
          </a:p>
        </p:txBody>
      </p:sp>
    </p:spTree>
    <p:extLst>
      <p:ext uri="{BB962C8B-B14F-4D97-AF65-F5344CB8AC3E}">
        <p14:creationId xmlns:p14="http://schemas.microsoft.com/office/powerpoint/2010/main" val="3033395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6E6C-5C34-3490-DA27-FD45C4AA71FF}"/>
              </a:ext>
            </a:extLst>
          </p:cNvPr>
          <p:cNvSpPr>
            <a:spLocks noGrp="1"/>
          </p:cNvSpPr>
          <p:nvPr>
            <p:ph type="title"/>
          </p:nvPr>
        </p:nvSpPr>
        <p:spPr>
          <a:xfrm>
            <a:off x="765313" y="93455"/>
            <a:ext cx="10515600" cy="1325563"/>
          </a:xfrm>
        </p:spPr>
        <p:txBody>
          <a:bodyPr>
            <a:normAutofit/>
          </a:bodyPr>
          <a:lstStyle/>
          <a:p>
            <a:r>
              <a:rPr lang="en-US" sz="3600" dirty="0"/>
              <a:t>COPD = </a:t>
            </a:r>
            <a:r>
              <a:rPr lang="en-US" sz="3600" b="1" dirty="0"/>
              <a:t>Chronic Obstructive Pulmonary Disease</a:t>
            </a:r>
            <a:endParaRPr lang="en-US" sz="3600" dirty="0"/>
          </a:p>
        </p:txBody>
      </p:sp>
      <p:sp>
        <p:nvSpPr>
          <p:cNvPr id="3" name="Content Placeholder 2">
            <a:extLst>
              <a:ext uri="{FF2B5EF4-FFF2-40B4-BE49-F238E27FC236}">
                <a16:creationId xmlns:a16="http://schemas.microsoft.com/office/drawing/2014/main" id="{21C280F8-75B0-9BB0-3AAF-353E673C05C0}"/>
              </a:ext>
            </a:extLst>
          </p:cNvPr>
          <p:cNvSpPr>
            <a:spLocks noGrp="1"/>
          </p:cNvSpPr>
          <p:nvPr>
            <p:ph idx="1"/>
          </p:nvPr>
        </p:nvSpPr>
        <p:spPr>
          <a:xfrm>
            <a:off x="236349" y="1212349"/>
            <a:ext cx="6006548" cy="5347251"/>
          </a:xfrm>
        </p:spPr>
        <p:txBody>
          <a:bodyPr>
            <a:normAutofit fontScale="92500" lnSpcReduction="10000"/>
          </a:bodyPr>
          <a:lstStyle/>
          <a:p>
            <a:pPr lvl="0"/>
            <a:r>
              <a:rPr lang="en-US" dirty="0"/>
              <a:t>COPD is a progressive, </a:t>
            </a:r>
            <a:r>
              <a:rPr lang="en-US" dirty="0">
                <a:highlight>
                  <a:srgbClr val="FFFF00"/>
                </a:highlight>
              </a:rPr>
              <a:t>irreversible</a:t>
            </a:r>
            <a:r>
              <a:rPr lang="en-US" dirty="0"/>
              <a:t> lung condition characterized by airflow obstruction that makes it difficult to exhale fully. It is a major cause of morbidity and mortality worldwide.</a:t>
            </a:r>
            <a:endParaRPr lang="en-US" sz="3200" dirty="0"/>
          </a:p>
          <a:p>
            <a:pPr lvl="1"/>
            <a:r>
              <a:rPr lang="en-US" dirty="0"/>
              <a:t>Chronic Airflow Limitations: Persistent </a:t>
            </a:r>
            <a:r>
              <a:rPr lang="en-US" dirty="0" err="1"/>
              <a:t>abstruction</a:t>
            </a:r>
            <a:r>
              <a:rPr lang="en-US" dirty="0"/>
              <a:t> due to airway narrowing and loss of </a:t>
            </a:r>
            <a:r>
              <a:rPr lang="en-US" u="sng" dirty="0"/>
              <a:t>elastic recoil. </a:t>
            </a:r>
            <a:r>
              <a:rPr lang="en-US" dirty="0"/>
              <a:t>Air becomes trapped in the lungs </a:t>
            </a:r>
            <a:r>
              <a:rPr lang="en-US" dirty="0">
                <a:sym typeface="Wingdings" panose="05000000000000000000" pitchFamily="2" charset="2"/>
              </a:rPr>
              <a:t></a:t>
            </a:r>
            <a:r>
              <a:rPr lang="en-US" dirty="0"/>
              <a:t> hyperinflation </a:t>
            </a:r>
            <a:r>
              <a:rPr lang="en-US" dirty="0">
                <a:sym typeface="Wingdings" panose="05000000000000000000" pitchFamily="2" charset="2"/>
              </a:rPr>
              <a:t></a:t>
            </a:r>
            <a:r>
              <a:rPr lang="en-US" dirty="0"/>
              <a:t> difficulty breathing</a:t>
            </a:r>
            <a:endParaRPr lang="en-US" sz="2800" dirty="0"/>
          </a:p>
          <a:p>
            <a:pPr lvl="1"/>
            <a:r>
              <a:rPr lang="en-US" dirty="0"/>
              <a:t>Pathophysiological Changes in COPD</a:t>
            </a:r>
            <a:endParaRPr lang="en-US" sz="2800" dirty="0"/>
          </a:p>
          <a:p>
            <a:pPr lvl="2"/>
            <a:r>
              <a:rPr lang="en-US" dirty="0"/>
              <a:t>Loss of elastic fibers → decreased recoil → air trapping</a:t>
            </a:r>
            <a:endParaRPr lang="en-US" sz="2400" dirty="0"/>
          </a:p>
          <a:p>
            <a:pPr lvl="2"/>
            <a:r>
              <a:rPr lang="en-US" dirty="0"/>
              <a:t>Mucus production → obstructs airflow</a:t>
            </a:r>
            <a:endParaRPr lang="en-US" sz="2400" dirty="0"/>
          </a:p>
          <a:p>
            <a:pPr lvl="2"/>
            <a:r>
              <a:rPr lang="en-US" dirty="0"/>
              <a:t>Small airway inflammation → narrowing of bronchioles</a:t>
            </a:r>
            <a:endParaRPr lang="en-US" sz="2400" dirty="0"/>
          </a:p>
          <a:p>
            <a:pPr lvl="2"/>
            <a:r>
              <a:rPr lang="en-US" dirty="0"/>
              <a:t>Flattened diaphragm due to hyperinflation → inefficient breathing mechanics</a:t>
            </a:r>
            <a:endParaRPr lang="en-US" sz="2400" dirty="0"/>
          </a:p>
          <a:p>
            <a:endParaRPr lang="en-US" dirty="0"/>
          </a:p>
        </p:txBody>
      </p:sp>
      <p:pic>
        <p:nvPicPr>
          <p:cNvPr id="4" name="Picture 3" descr="Chronic Obstructive Pulmonary Disease (COPD) | Shop Nebulizer">
            <a:extLst>
              <a:ext uri="{FF2B5EF4-FFF2-40B4-BE49-F238E27FC236}">
                <a16:creationId xmlns:a16="http://schemas.microsoft.com/office/drawing/2014/main" id="{FAB39013-0A1D-FE94-E5A4-41BEC16D34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9521" y="2411896"/>
            <a:ext cx="5562293" cy="2408077"/>
          </a:xfrm>
          <a:prstGeom prst="rect">
            <a:avLst/>
          </a:prstGeom>
          <a:noFill/>
          <a:ln>
            <a:noFill/>
          </a:ln>
        </p:spPr>
      </p:pic>
    </p:spTree>
    <p:extLst>
      <p:ext uri="{BB962C8B-B14F-4D97-AF65-F5344CB8AC3E}">
        <p14:creationId xmlns:p14="http://schemas.microsoft.com/office/powerpoint/2010/main" val="500956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3A41E-9432-2A16-32EE-7CCD3C55D887}"/>
              </a:ext>
            </a:extLst>
          </p:cNvPr>
          <p:cNvSpPr>
            <a:spLocks noGrp="1"/>
          </p:cNvSpPr>
          <p:nvPr>
            <p:ph type="title"/>
          </p:nvPr>
        </p:nvSpPr>
        <p:spPr/>
        <p:txBody>
          <a:bodyPr/>
          <a:lstStyle/>
          <a:p>
            <a:r>
              <a:rPr lang="en-US" b="1" dirty="0"/>
              <a:t>Pressure Relationships</a:t>
            </a:r>
            <a:endParaRPr lang="en-US" dirty="0"/>
          </a:p>
        </p:txBody>
      </p:sp>
      <p:sp>
        <p:nvSpPr>
          <p:cNvPr id="3" name="Content Placeholder 2">
            <a:extLst>
              <a:ext uri="{FF2B5EF4-FFF2-40B4-BE49-F238E27FC236}">
                <a16:creationId xmlns:a16="http://schemas.microsoft.com/office/drawing/2014/main" id="{15D8EF31-BCC5-1453-AB0A-936C692A8764}"/>
              </a:ext>
            </a:extLst>
          </p:cNvPr>
          <p:cNvSpPr>
            <a:spLocks noGrp="1"/>
          </p:cNvSpPr>
          <p:nvPr>
            <p:ph idx="1"/>
          </p:nvPr>
        </p:nvSpPr>
        <p:spPr>
          <a:xfrm>
            <a:off x="838200" y="1825625"/>
            <a:ext cx="5403574" cy="3587888"/>
          </a:xfrm>
        </p:spPr>
        <p:txBody>
          <a:bodyPr>
            <a:normAutofit/>
          </a:bodyPr>
          <a:lstStyle/>
          <a:p>
            <a:pPr lvl="0"/>
            <a:r>
              <a:rPr lang="en-US" sz="2000" dirty="0"/>
              <a:t>Breathing mechanics depends on three key pressures:</a:t>
            </a:r>
          </a:p>
          <a:p>
            <a:pPr lvl="0"/>
            <a:r>
              <a:rPr lang="en-US" sz="2000" dirty="0"/>
              <a:t>(1) Atmospheric Pressure (</a:t>
            </a:r>
            <a:r>
              <a:rPr lang="en-US" sz="2000" dirty="0" err="1"/>
              <a:t>Patm</a:t>
            </a:r>
            <a:r>
              <a:rPr lang="en-US" sz="2000" dirty="0"/>
              <a:t>)</a:t>
            </a:r>
          </a:p>
          <a:p>
            <a:pPr lvl="1"/>
            <a:r>
              <a:rPr lang="en-US" sz="2000" dirty="0"/>
              <a:t>~760 mmHg at sea level (used as reference).  (or as 0 mmHg)</a:t>
            </a:r>
          </a:p>
          <a:p>
            <a:pPr lvl="1"/>
            <a:r>
              <a:rPr lang="en-US" sz="2000" u="sng" dirty="0"/>
              <a:t>Does not change during normal breathing.</a:t>
            </a:r>
          </a:p>
          <a:p>
            <a:pPr marL="0" indent="0">
              <a:buNone/>
            </a:pPr>
            <a:endParaRPr lang="en-US" sz="2000" dirty="0"/>
          </a:p>
        </p:txBody>
      </p:sp>
      <p:pic>
        <p:nvPicPr>
          <p:cNvPr id="4" name="Picture 3" descr="Physiology of Respiratory system">
            <a:extLst>
              <a:ext uri="{FF2B5EF4-FFF2-40B4-BE49-F238E27FC236}">
                <a16:creationId xmlns:a16="http://schemas.microsoft.com/office/drawing/2014/main" id="{D3285136-A6CD-098B-5C1F-12B9D48548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07" t="2114" r="7884" b="1945"/>
          <a:stretch>
            <a:fillRect/>
          </a:stretch>
        </p:blipFill>
        <p:spPr bwMode="auto">
          <a:xfrm>
            <a:off x="7155523" y="834887"/>
            <a:ext cx="4326635" cy="4910499"/>
          </a:xfrm>
          <a:prstGeom prst="rect">
            <a:avLst/>
          </a:prstGeom>
          <a:noFill/>
          <a:ln>
            <a:noFill/>
          </a:ln>
          <a:extLst>
            <a:ext uri="{53640926-AAD7-44D8-BBD7-CCE9431645EC}">
              <a14:shadowObscured xmlns:a14="http://schemas.microsoft.com/office/drawing/2010/main"/>
            </a:ext>
          </a:extLst>
        </p:spPr>
      </p:pic>
      <p:cxnSp>
        <p:nvCxnSpPr>
          <p:cNvPr id="5" name="Straight Arrow Connector 4">
            <a:extLst>
              <a:ext uri="{FF2B5EF4-FFF2-40B4-BE49-F238E27FC236}">
                <a16:creationId xmlns:a16="http://schemas.microsoft.com/office/drawing/2014/main" id="{7828E09F-5FB7-F9CD-A4A1-43D21EA008FD}"/>
              </a:ext>
            </a:extLst>
          </p:cNvPr>
          <p:cNvCxnSpPr>
            <a:cxnSpLocks/>
          </p:cNvCxnSpPr>
          <p:nvPr/>
        </p:nvCxnSpPr>
        <p:spPr>
          <a:xfrm flipH="1">
            <a:off x="4702164" y="1027906"/>
            <a:ext cx="4689809" cy="16323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1203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0CF8B-41D8-B0A8-E526-BC7840F424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797A66-8999-A6BE-DC56-5563BBFB9577}"/>
              </a:ext>
            </a:extLst>
          </p:cNvPr>
          <p:cNvSpPr>
            <a:spLocks noGrp="1"/>
          </p:cNvSpPr>
          <p:nvPr>
            <p:ph type="title"/>
          </p:nvPr>
        </p:nvSpPr>
        <p:spPr/>
        <p:txBody>
          <a:bodyPr/>
          <a:lstStyle/>
          <a:p>
            <a:r>
              <a:rPr lang="en-US" b="1" dirty="0"/>
              <a:t>Pressure Relationships</a:t>
            </a:r>
            <a:endParaRPr lang="en-US" dirty="0"/>
          </a:p>
        </p:txBody>
      </p:sp>
      <p:sp>
        <p:nvSpPr>
          <p:cNvPr id="3" name="Content Placeholder 2">
            <a:extLst>
              <a:ext uri="{FF2B5EF4-FFF2-40B4-BE49-F238E27FC236}">
                <a16:creationId xmlns:a16="http://schemas.microsoft.com/office/drawing/2014/main" id="{92905EFC-312C-0CA1-67AF-2B226D4B4F54}"/>
              </a:ext>
            </a:extLst>
          </p:cNvPr>
          <p:cNvSpPr>
            <a:spLocks noGrp="1"/>
          </p:cNvSpPr>
          <p:nvPr>
            <p:ph idx="1"/>
          </p:nvPr>
        </p:nvSpPr>
        <p:spPr>
          <a:xfrm>
            <a:off x="838200" y="1825625"/>
            <a:ext cx="3826565" cy="4351338"/>
          </a:xfrm>
        </p:spPr>
        <p:txBody>
          <a:bodyPr>
            <a:normAutofit/>
          </a:bodyPr>
          <a:lstStyle/>
          <a:p>
            <a:pPr lvl="0"/>
            <a:r>
              <a:rPr lang="en-US" sz="1600" dirty="0"/>
              <a:t>(2) Alveolar Pressure = Intrapulmonary Pressure (PA)</a:t>
            </a:r>
          </a:p>
          <a:p>
            <a:pPr lvl="1"/>
            <a:r>
              <a:rPr lang="en-US" sz="1600" dirty="0"/>
              <a:t>Changes with ventilation: </a:t>
            </a:r>
          </a:p>
          <a:p>
            <a:pPr lvl="2"/>
            <a:r>
              <a:rPr lang="en-US" sz="1600" dirty="0"/>
              <a:t>Slightly negative during inspiration,</a:t>
            </a:r>
          </a:p>
          <a:p>
            <a:pPr lvl="2"/>
            <a:r>
              <a:rPr lang="en-US" sz="1600" dirty="0"/>
              <a:t>Slightly positive during expiration.</a:t>
            </a:r>
          </a:p>
          <a:p>
            <a:pPr lvl="1"/>
            <a:r>
              <a:rPr lang="en-US" sz="1600" dirty="0"/>
              <a:t>Determines airflow direction.</a:t>
            </a:r>
          </a:p>
          <a:p>
            <a:endParaRPr lang="en-US" sz="1600" dirty="0"/>
          </a:p>
          <a:p>
            <a:endParaRPr lang="en-US" sz="1600" dirty="0"/>
          </a:p>
          <a:p>
            <a:r>
              <a:rPr lang="en-US" sz="1600" dirty="0"/>
              <a:t>*</a:t>
            </a:r>
            <a:r>
              <a:rPr lang="en-US" sz="1600" b="1" dirty="0"/>
              <a:t>Changes with breathing</a:t>
            </a:r>
            <a:endParaRPr lang="en-US" sz="1600" dirty="0"/>
          </a:p>
          <a:p>
            <a:pPr lvl="1"/>
            <a:r>
              <a:rPr lang="en-US" sz="1200" b="1" dirty="0"/>
              <a:t>Inspiration:</a:t>
            </a:r>
            <a:r>
              <a:rPr lang="en-US" sz="1200" dirty="0"/>
              <a:t> PA becomes slightly </a:t>
            </a:r>
            <a:r>
              <a:rPr lang="en-US" sz="1200" b="1" dirty="0"/>
              <a:t>negative</a:t>
            </a:r>
            <a:r>
              <a:rPr lang="en-US" sz="1200" dirty="0"/>
              <a:t> (about –1 mmHg) → air flows </a:t>
            </a:r>
            <a:r>
              <a:rPr lang="en-US" sz="1200" b="1" dirty="0"/>
              <a:t>into</a:t>
            </a:r>
            <a:r>
              <a:rPr lang="en-US" sz="1200" dirty="0"/>
              <a:t> lungs</a:t>
            </a:r>
          </a:p>
          <a:p>
            <a:pPr lvl="1"/>
            <a:r>
              <a:rPr lang="en-US" sz="1200" b="1" dirty="0"/>
              <a:t>Expiration:</a:t>
            </a:r>
            <a:r>
              <a:rPr lang="en-US" sz="1200" dirty="0"/>
              <a:t> PA becomes slightly </a:t>
            </a:r>
            <a:r>
              <a:rPr lang="en-US" sz="1200" b="1" dirty="0"/>
              <a:t>positive</a:t>
            </a:r>
            <a:r>
              <a:rPr lang="en-US" sz="1200" dirty="0"/>
              <a:t> (about +1 mmHg) → air flows </a:t>
            </a:r>
            <a:r>
              <a:rPr lang="en-US" sz="1200" b="1" dirty="0"/>
              <a:t>out</a:t>
            </a:r>
            <a:r>
              <a:rPr lang="en-US" sz="1200" dirty="0"/>
              <a:t> of lungs</a:t>
            </a:r>
          </a:p>
          <a:p>
            <a:endParaRPr lang="en-US" sz="1600" dirty="0"/>
          </a:p>
        </p:txBody>
      </p:sp>
      <p:pic>
        <p:nvPicPr>
          <p:cNvPr id="4" name="Picture 3" descr="Physiology of Respiratory system">
            <a:extLst>
              <a:ext uri="{FF2B5EF4-FFF2-40B4-BE49-F238E27FC236}">
                <a16:creationId xmlns:a16="http://schemas.microsoft.com/office/drawing/2014/main" id="{DB8A4F8A-A2C9-CDC3-18D7-2AEA808998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07" t="2114" r="7884" b="1945"/>
          <a:stretch>
            <a:fillRect/>
          </a:stretch>
        </p:blipFill>
        <p:spPr bwMode="auto">
          <a:xfrm>
            <a:off x="7155523" y="834887"/>
            <a:ext cx="4326635" cy="4910499"/>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7B3375FE-29B1-6E13-ABEF-8BD748FBAAE6}"/>
              </a:ext>
            </a:extLst>
          </p:cNvPr>
          <p:cNvSpPr txBox="1"/>
          <p:nvPr/>
        </p:nvSpPr>
        <p:spPr>
          <a:xfrm>
            <a:off x="5139625" y="3872015"/>
            <a:ext cx="6094708" cy="1200329"/>
          </a:xfrm>
          <a:prstGeom prst="rect">
            <a:avLst/>
          </a:prstGeom>
          <a:noFill/>
        </p:spPr>
        <p:txBody>
          <a:bodyPr wrap="square">
            <a:spAutoFit/>
          </a:bodyPr>
          <a:lstStyle/>
          <a:p>
            <a:r>
              <a:rPr lang="en-US" dirty="0"/>
              <a:t>Boyle’s Law: </a:t>
            </a:r>
          </a:p>
          <a:p>
            <a:r>
              <a:rPr lang="en-US" dirty="0"/>
              <a:t>P1​V1​=P2​V2</a:t>
            </a:r>
          </a:p>
          <a:p>
            <a:r>
              <a:rPr lang="en-US" dirty="0"/>
              <a:t>↑​p </a:t>
            </a:r>
            <a:r>
              <a:rPr lang="en-US" dirty="0">
                <a:sym typeface="Wingdings" panose="05000000000000000000" pitchFamily="2" charset="2"/>
              </a:rPr>
              <a:t> ↓v</a:t>
            </a:r>
          </a:p>
          <a:p>
            <a:r>
              <a:rPr lang="en-US" dirty="0">
                <a:sym typeface="Wingdings" panose="05000000000000000000" pitchFamily="2" charset="2"/>
              </a:rPr>
              <a:t>↓p  ↑v</a:t>
            </a:r>
            <a:endParaRPr lang="en-US" dirty="0"/>
          </a:p>
        </p:txBody>
      </p:sp>
      <p:cxnSp>
        <p:nvCxnSpPr>
          <p:cNvPr id="7" name="Straight Arrow Connector 6">
            <a:extLst>
              <a:ext uri="{FF2B5EF4-FFF2-40B4-BE49-F238E27FC236}">
                <a16:creationId xmlns:a16="http://schemas.microsoft.com/office/drawing/2014/main" id="{D5A954FC-7E1A-1B5F-4711-EE9EF307B96A}"/>
              </a:ext>
            </a:extLst>
          </p:cNvPr>
          <p:cNvCxnSpPr>
            <a:cxnSpLocks/>
          </p:cNvCxnSpPr>
          <p:nvPr/>
        </p:nvCxnSpPr>
        <p:spPr>
          <a:xfrm flipH="1" flipV="1">
            <a:off x="4489815" y="2024847"/>
            <a:ext cx="4685182" cy="9611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7640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8B8B6-A0B9-09C3-3905-9720D71160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5EF38A-9F85-8541-BE16-9D7423C4905F}"/>
              </a:ext>
            </a:extLst>
          </p:cNvPr>
          <p:cNvSpPr>
            <a:spLocks noGrp="1"/>
          </p:cNvSpPr>
          <p:nvPr>
            <p:ph type="title"/>
          </p:nvPr>
        </p:nvSpPr>
        <p:spPr/>
        <p:txBody>
          <a:bodyPr/>
          <a:lstStyle/>
          <a:p>
            <a:r>
              <a:rPr lang="en-US" b="1" dirty="0"/>
              <a:t>Pressure Relationships</a:t>
            </a:r>
            <a:endParaRPr lang="en-US" dirty="0"/>
          </a:p>
        </p:txBody>
      </p:sp>
      <p:sp>
        <p:nvSpPr>
          <p:cNvPr id="3" name="Content Placeholder 2">
            <a:extLst>
              <a:ext uri="{FF2B5EF4-FFF2-40B4-BE49-F238E27FC236}">
                <a16:creationId xmlns:a16="http://schemas.microsoft.com/office/drawing/2014/main" id="{75529662-B820-43EB-AA2B-7294AD253F80}"/>
              </a:ext>
            </a:extLst>
          </p:cNvPr>
          <p:cNvSpPr>
            <a:spLocks noGrp="1"/>
          </p:cNvSpPr>
          <p:nvPr>
            <p:ph idx="1"/>
          </p:nvPr>
        </p:nvSpPr>
        <p:spPr>
          <a:xfrm>
            <a:off x="838200" y="1825625"/>
            <a:ext cx="3468757" cy="4351338"/>
          </a:xfrm>
        </p:spPr>
        <p:txBody>
          <a:bodyPr>
            <a:normAutofit fontScale="92500" lnSpcReduction="20000"/>
          </a:bodyPr>
          <a:lstStyle/>
          <a:p>
            <a:pPr lvl="0"/>
            <a:r>
              <a:rPr lang="en-US" sz="2000" dirty="0"/>
              <a:t>(3) Intrapleural Pressure (Ppl)</a:t>
            </a:r>
          </a:p>
          <a:p>
            <a:pPr lvl="1"/>
            <a:r>
              <a:rPr lang="en-US" sz="2000" dirty="0"/>
              <a:t>Normally negative due to opposing forces of chest wall expansion and lung recoil.</a:t>
            </a:r>
          </a:p>
          <a:p>
            <a:pPr lvl="1"/>
            <a:r>
              <a:rPr lang="en-US" sz="2000" dirty="0"/>
              <a:t>Prevents lung collapse.</a:t>
            </a:r>
          </a:p>
          <a:p>
            <a:pPr lvl="1"/>
            <a:r>
              <a:rPr lang="en-US" sz="2000" dirty="0"/>
              <a:t>Becomes more negative during inspiration as thoracic volume increases.</a:t>
            </a:r>
          </a:p>
          <a:p>
            <a:endParaRPr lang="en-US" sz="2000" dirty="0"/>
          </a:p>
          <a:p>
            <a:r>
              <a:rPr lang="en-US" sz="2000" dirty="0">
                <a:solidFill>
                  <a:srgbClr val="FF0000"/>
                </a:solidFill>
              </a:rPr>
              <a:t>The pressure in the </a:t>
            </a:r>
            <a:r>
              <a:rPr lang="en-US" sz="2000" b="1" dirty="0">
                <a:solidFill>
                  <a:srgbClr val="FF0000"/>
                </a:solidFill>
              </a:rPr>
              <a:t>pleural cavity</a:t>
            </a:r>
            <a:r>
              <a:rPr lang="en-US" sz="2000" dirty="0">
                <a:solidFill>
                  <a:srgbClr val="FF0000"/>
                </a:solidFill>
              </a:rPr>
              <a:t> between the lung surface and the chest wall.</a:t>
            </a:r>
          </a:p>
          <a:p>
            <a:r>
              <a:rPr lang="en-US" sz="2000" b="1" dirty="0">
                <a:solidFill>
                  <a:srgbClr val="FF0000"/>
                </a:solidFill>
              </a:rPr>
              <a:t>Always negative</a:t>
            </a:r>
            <a:r>
              <a:rPr lang="en-US" sz="2000" dirty="0">
                <a:solidFill>
                  <a:srgbClr val="FF0000"/>
                </a:solidFill>
              </a:rPr>
              <a:t> under normal conditions</a:t>
            </a:r>
            <a:br>
              <a:rPr lang="en-US" sz="2000" dirty="0">
                <a:solidFill>
                  <a:srgbClr val="FF0000"/>
                </a:solidFill>
              </a:rPr>
            </a:br>
            <a:r>
              <a:rPr lang="en-US" sz="2000" dirty="0">
                <a:solidFill>
                  <a:srgbClr val="FF0000"/>
                </a:solidFill>
              </a:rPr>
              <a:t>(~ –4 to –6 mmHg at rest)</a:t>
            </a:r>
          </a:p>
          <a:p>
            <a:endParaRPr lang="en-US" sz="2000" dirty="0"/>
          </a:p>
        </p:txBody>
      </p:sp>
      <p:sp>
        <p:nvSpPr>
          <p:cNvPr id="10" name="TextBox 9">
            <a:extLst>
              <a:ext uri="{FF2B5EF4-FFF2-40B4-BE49-F238E27FC236}">
                <a16:creationId xmlns:a16="http://schemas.microsoft.com/office/drawing/2014/main" id="{09D90B11-628B-4B55-6391-C7D9E02B1E7C}"/>
              </a:ext>
            </a:extLst>
          </p:cNvPr>
          <p:cNvSpPr txBox="1"/>
          <p:nvPr/>
        </p:nvSpPr>
        <p:spPr>
          <a:xfrm>
            <a:off x="5943601" y="5753483"/>
            <a:ext cx="5410200" cy="923330"/>
          </a:xfrm>
          <a:prstGeom prst="rect">
            <a:avLst/>
          </a:prstGeom>
          <a:noFill/>
        </p:spPr>
        <p:txBody>
          <a:bodyPr wrap="square" rtlCol="0">
            <a:spAutoFit/>
          </a:bodyPr>
          <a:lstStyle/>
          <a:p>
            <a:r>
              <a:rPr lang="en-US" dirty="0"/>
              <a:t>ALWAYS A NEGATIVE PRESSURE</a:t>
            </a:r>
          </a:p>
          <a:p>
            <a:pPr marL="342900" indent="-342900">
              <a:buAutoNum type="arabicParenR"/>
            </a:pPr>
            <a:r>
              <a:rPr lang="en-US" dirty="0"/>
              <a:t>Lungs and chest wall opposing forces (vacuum)</a:t>
            </a:r>
          </a:p>
          <a:p>
            <a:pPr marL="342900" indent="-342900">
              <a:buAutoNum type="arabicParenR"/>
            </a:pPr>
            <a:r>
              <a:rPr lang="en-US" dirty="0"/>
              <a:t>Pleural fluid adhesion (wet glass slides/sticky)</a:t>
            </a:r>
          </a:p>
        </p:txBody>
      </p:sp>
      <p:pic>
        <p:nvPicPr>
          <p:cNvPr id="4" name="Picture 3" descr="Physiology of Respiratory system">
            <a:extLst>
              <a:ext uri="{FF2B5EF4-FFF2-40B4-BE49-F238E27FC236}">
                <a16:creationId xmlns:a16="http://schemas.microsoft.com/office/drawing/2014/main" id="{ABC0FE3A-DA85-12E0-A0E0-D65F1CEF39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07" t="2114" r="7884" b="1945"/>
          <a:stretch>
            <a:fillRect/>
          </a:stretch>
        </p:blipFill>
        <p:spPr bwMode="auto">
          <a:xfrm>
            <a:off x="7155523" y="834887"/>
            <a:ext cx="4326635" cy="4910499"/>
          </a:xfrm>
          <a:prstGeom prst="rect">
            <a:avLst/>
          </a:prstGeom>
          <a:noFill/>
          <a:ln>
            <a:noFill/>
          </a:ln>
          <a:extLst>
            <a:ext uri="{53640926-AAD7-44D8-BBD7-CCE9431645EC}">
              <a14:shadowObscured xmlns:a14="http://schemas.microsoft.com/office/drawing/2010/main"/>
            </a:ext>
          </a:extLst>
        </p:spPr>
      </p:pic>
      <p:cxnSp>
        <p:nvCxnSpPr>
          <p:cNvPr id="6" name="Straight Arrow Connector 5">
            <a:extLst>
              <a:ext uri="{FF2B5EF4-FFF2-40B4-BE49-F238E27FC236}">
                <a16:creationId xmlns:a16="http://schemas.microsoft.com/office/drawing/2014/main" id="{BA777949-C796-E121-1E18-DA948271D915}"/>
              </a:ext>
            </a:extLst>
          </p:cNvPr>
          <p:cNvCxnSpPr>
            <a:cxnSpLocks/>
          </p:cNvCxnSpPr>
          <p:nvPr/>
        </p:nvCxnSpPr>
        <p:spPr>
          <a:xfrm flipH="1" flipV="1">
            <a:off x="4306957" y="1939606"/>
            <a:ext cx="3752162" cy="31515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7689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4.2. The Pleura – BasicPhysiology.org">
            <a:extLst>
              <a:ext uri="{FF2B5EF4-FFF2-40B4-BE49-F238E27FC236}">
                <a16:creationId xmlns:a16="http://schemas.microsoft.com/office/drawing/2014/main" id="{D752F25A-7701-357C-CD97-9487D4A237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371" y="458241"/>
            <a:ext cx="8290489" cy="59415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23ED581-07F2-204F-4A3B-11704F180669}"/>
              </a:ext>
            </a:extLst>
          </p:cNvPr>
          <p:cNvSpPr txBox="1"/>
          <p:nvPr/>
        </p:nvSpPr>
        <p:spPr>
          <a:xfrm>
            <a:off x="335717" y="284811"/>
            <a:ext cx="1533378" cy="1754326"/>
          </a:xfrm>
          <a:prstGeom prst="rect">
            <a:avLst/>
          </a:prstGeom>
          <a:noFill/>
        </p:spPr>
        <p:txBody>
          <a:bodyPr wrap="square" rtlCol="0">
            <a:spAutoFit/>
          </a:bodyPr>
          <a:lstStyle/>
          <a:p>
            <a:r>
              <a:rPr lang="en-US" dirty="0"/>
              <a:t>*</a:t>
            </a:r>
            <a:r>
              <a:rPr lang="en-US" b="1" dirty="0"/>
              <a:t>intrapleural pressure</a:t>
            </a:r>
            <a:r>
              <a:rPr lang="en-US" dirty="0"/>
              <a:t> under normal, resting conditions.</a:t>
            </a:r>
          </a:p>
        </p:txBody>
      </p:sp>
      <p:sp>
        <p:nvSpPr>
          <p:cNvPr id="6" name="TextBox 5">
            <a:extLst>
              <a:ext uri="{FF2B5EF4-FFF2-40B4-BE49-F238E27FC236}">
                <a16:creationId xmlns:a16="http://schemas.microsoft.com/office/drawing/2014/main" id="{593EBAD8-A44F-9745-23A6-5A69C2070C13}"/>
              </a:ext>
            </a:extLst>
          </p:cNvPr>
          <p:cNvSpPr txBox="1"/>
          <p:nvPr/>
        </p:nvSpPr>
        <p:spPr>
          <a:xfrm>
            <a:off x="8189843" y="198927"/>
            <a:ext cx="4002157" cy="1754326"/>
          </a:xfrm>
          <a:prstGeom prst="rect">
            <a:avLst/>
          </a:prstGeom>
          <a:noFill/>
        </p:spPr>
        <p:txBody>
          <a:bodyPr wrap="square">
            <a:spAutoFit/>
          </a:bodyPr>
          <a:lstStyle/>
          <a:p>
            <a:pPr>
              <a:buNone/>
            </a:pPr>
            <a:r>
              <a:rPr lang="en-US" b="1" dirty="0"/>
              <a:t>Why –4 mmHg matters</a:t>
            </a:r>
          </a:p>
          <a:p>
            <a:pPr>
              <a:buFont typeface="Arial" panose="020B0604020202020204" pitchFamily="34" charset="0"/>
              <a:buChar char="•"/>
            </a:pPr>
            <a:r>
              <a:rPr lang="en-US" dirty="0"/>
              <a:t>Keeps lungs </a:t>
            </a:r>
            <a:r>
              <a:rPr lang="en-US" b="1" dirty="0"/>
              <a:t>inflated</a:t>
            </a:r>
            <a:endParaRPr lang="en-US" dirty="0"/>
          </a:p>
          <a:p>
            <a:pPr>
              <a:buFont typeface="Arial" panose="020B0604020202020204" pitchFamily="34" charset="0"/>
              <a:buChar char="•"/>
            </a:pPr>
            <a:r>
              <a:rPr lang="en-US" dirty="0"/>
              <a:t>Prevents </a:t>
            </a:r>
            <a:r>
              <a:rPr lang="en-US" b="1" dirty="0"/>
              <a:t>lung collapse</a:t>
            </a:r>
            <a:endParaRPr lang="en-US" dirty="0"/>
          </a:p>
          <a:p>
            <a:pPr>
              <a:buFont typeface="Arial" panose="020B0604020202020204" pitchFamily="34" charset="0"/>
              <a:buChar char="•"/>
            </a:pPr>
            <a:r>
              <a:rPr lang="en-US" dirty="0"/>
              <a:t>Allows lungs to expand when you inhale (pressure becomes even more negative)</a:t>
            </a:r>
          </a:p>
        </p:txBody>
      </p:sp>
    </p:spTree>
    <p:extLst>
      <p:ext uri="{BB962C8B-B14F-4D97-AF65-F5344CB8AC3E}">
        <p14:creationId xmlns:p14="http://schemas.microsoft.com/office/powerpoint/2010/main" val="3188113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FA0D5-AB5B-7EAB-451C-7F1AF27AB4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4DE9BE-00F8-E9C2-28D4-D95F5837063A}"/>
              </a:ext>
            </a:extLst>
          </p:cNvPr>
          <p:cNvSpPr>
            <a:spLocks noGrp="1"/>
          </p:cNvSpPr>
          <p:nvPr>
            <p:ph type="title"/>
          </p:nvPr>
        </p:nvSpPr>
        <p:spPr/>
        <p:txBody>
          <a:bodyPr/>
          <a:lstStyle/>
          <a:p>
            <a:r>
              <a:rPr lang="en-US" b="1" dirty="0"/>
              <a:t>Pressure Relationships</a:t>
            </a:r>
            <a:endParaRPr lang="en-US" dirty="0"/>
          </a:p>
        </p:txBody>
      </p:sp>
      <p:sp>
        <p:nvSpPr>
          <p:cNvPr id="3" name="Content Placeholder 2">
            <a:extLst>
              <a:ext uri="{FF2B5EF4-FFF2-40B4-BE49-F238E27FC236}">
                <a16:creationId xmlns:a16="http://schemas.microsoft.com/office/drawing/2014/main" id="{847906E2-2750-B1EA-09BB-32825FF797C3}"/>
              </a:ext>
            </a:extLst>
          </p:cNvPr>
          <p:cNvSpPr>
            <a:spLocks noGrp="1"/>
          </p:cNvSpPr>
          <p:nvPr>
            <p:ph idx="1"/>
          </p:nvPr>
        </p:nvSpPr>
        <p:spPr>
          <a:xfrm>
            <a:off x="838200" y="1825625"/>
            <a:ext cx="5198165" cy="4351338"/>
          </a:xfrm>
        </p:spPr>
        <p:txBody>
          <a:bodyPr>
            <a:normAutofit/>
          </a:bodyPr>
          <a:lstStyle/>
          <a:p>
            <a:pPr lvl="0"/>
            <a:r>
              <a:rPr lang="en-US" dirty="0"/>
              <a:t>If intrapleural pressure becomes positive (e.g., pneumothorax), the lung collapses. A pneumothorax occurs when air enters the pleural space, usually due to trauma (stab wound, fractured rib) or spontaneously (ruptured bleb). </a:t>
            </a:r>
            <a:endParaRPr lang="en-US" sz="3200" dirty="0"/>
          </a:p>
          <a:p>
            <a:endParaRPr lang="en-US" dirty="0"/>
          </a:p>
        </p:txBody>
      </p:sp>
      <p:pic>
        <p:nvPicPr>
          <p:cNvPr id="4" name="Picture 3" descr="Physiology of Respiratory system">
            <a:extLst>
              <a:ext uri="{FF2B5EF4-FFF2-40B4-BE49-F238E27FC236}">
                <a16:creationId xmlns:a16="http://schemas.microsoft.com/office/drawing/2014/main" id="{F74A8CBD-B763-A5DE-9724-65D5C2C32D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07" t="2114" r="7884" b="1945"/>
          <a:stretch>
            <a:fillRect/>
          </a:stretch>
        </p:blipFill>
        <p:spPr bwMode="auto">
          <a:xfrm>
            <a:off x="6740999" y="941681"/>
            <a:ext cx="4612801" cy="5235282"/>
          </a:xfrm>
          <a:prstGeom prst="rect">
            <a:avLst/>
          </a:prstGeom>
          <a:noFill/>
          <a:ln>
            <a:noFill/>
          </a:ln>
          <a:extLst>
            <a:ext uri="{53640926-AAD7-44D8-BBD7-CCE9431645EC}">
              <a14:shadowObscured xmlns:a14="http://schemas.microsoft.com/office/drawing/2010/main"/>
            </a:ext>
          </a:extLst>
        </p:spPr>
      </p:pic>
      <p:cxnSp>
        <p:nvCxnSpPr>
          <p:cNvPr id="11" name="Straight Arrow Connector 10">
            <a:extLst>
              <a:ext uri="{FF2B5EF4-FFF2-40B4-BE49-F238E27FC236}">
                <a16:creationId xmlns:a16="http://schemas.microsoft.com/office/drawing/2014/main" id="{7661F45B-6D31-7ECE-C961-B4E49B046379}"/>
              </a:ext>
            </a:extLst>
          </p:cNvPr>
          <p:cNvCxnSpPr/>
          <p:nvPr/>
        </p:nvCxnSpPr>
        <p:spPr>
          <a:xfrm flipH="1" flipV="1">
            <a:off x="4765729" y="2092271"/>
            <a:ext cx="2665708" cy="33863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730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8B1C1-6BF3-5957-9BFC-3EF2C0A3ED3C}"/>
              </a:ext>
            </a:extLst>
          </p:cNvPr>
          <p:cNvSpPr>
            <a:spLocks noGrp="1"/>
          </p:cNvSpPr>
          <p:nvPr>
            <p:ph type="title"/>
          </p:nvPr>
        </p:nvSpPr>
        <p:spPr/>
        <p:txBody>
          <a:bodyPr/>
          <a:lstStyle/>
          <a:p>
            <a:r>
              <a:rPr lang="en-US" b="1" dirty="0"/>
              <a:t>Anatomical Dead Space</a:t>
            </a:r>
            <a:endParaRPr lang="en-US" dirty="0"/>
          </a:p>
        </p:txBody>
      </p:sp>
      <p:pic>
        <p:nvPicPr>
          <p:cNvPr id="6" name="Content Placeholder 5" descr="Dead space and its components | Deranged Physiology">
            <a:extLst>
              <a:ext uri="{FF2B5EF4-FFF2-40B4-BE49-F238E27FC236}">
                <a16:creationId xmlns:a16="http://schemas.microsoft.com/office/drawing/2014/main" id="{65DCB68C-6CA9-19BE-9C32-C3D5C7ED2C06}"/>
              </a:ext>
            </a:extLst>
          </p:cNvPr>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5238" t="4187" r="5917" b="3134"/>
          <a:stretch>
            <a:fillRect/>
          </a:stretch>
        </p:blipFill>
        <p:spPr bwMode="auto">
          <a:xfrm>
            <a:off x="5581925" y="1690688"/>
            <a:ext cx="5889250" cy="4351338"/>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A5451E14-A344-0150-7998-A9E6F0BABF2D}"/>
              </a:ext>
            </a:extLst>
          </p:cNvPr>
          <p:cNvSpPr txBox="1"/>
          <p:nvPr/>
        </p:nvSpPr>
        <p:spPr>
          <a:xfrm>
            <a:off x="596348" y="1756451"/>
            <a:ext cx="4591878" cy="4844083"/>
          </a:xfrm>
          <a:prstGeom prst="rect">
            <a:avLst/>
          </a:prstGeom>
          <a:noFill/>
        </p:spPr>
        <p:txBody>
          <a:bodyPr wrap="square">
            <a:spAutoFit/>
          </a:bodyPr>
          <a:lstStyle/>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volume of the conducting zone (nose, trachea, bronchi, terminal bronchioles) that does not contain alveoli and therefore </a:t>
            </a:r>
            <a:r>
              <a:rPr lang="en-US" sz="1800" u="sng" kern="100" dirty="0">
                <a:effectLst/>
                <a:latin typeface="Aptos" panose="020B0004020202020204" pitchFamily="34" charset="0"/>
                <a:ea typeface="Aptos" panose="020B0004020202020204" pitchFamily="34" charset="0"/>
                <a:cs typeface="Times New Roman" panose="02020603050405020304" pitchFamily="18" charset="0"/>
              </a:rPr>
              <a:t>does not participate in gas exchange.</a:t>
            </a:r>
            <a:endParaRPr lang="en-US" sz="2000" u="sng"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Approximately 150 mL in an average adult—roughly 2 mL/kg of ideal body weight.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value remains relatively constant, regardless of depth of breathing.</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2286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Key concept: If tidal volume (TV) is small (e.g., shallow breaths), a large fraction of each breath remains in dead space → wasted ventilation.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B9E5AC4-390D-373F-D491-0FB82D369522}"/>
              </a:ext>
            </a:extLst>
          </p:cNvPr>
          <p:cNvSpPr txBox="1"/>
          <p:nvPr/>
        </p:nvSpPr>
        <p:spPr>
          <a:xfrm>
            <a:off x="8788843" y="2869809"/>
            <a:ext cx="1667022" cy="559191"/>
          </a:xfrm>
          <a:prstGeom prst="rect">
            <a:avLst/>
          </a:prstGeom>
          <a:noFill/>
          <a:ln w="571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2214572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19FA4-2CDA-904F-FC1D-209D87BE2634}"/>
              </a:ext>
            </a:extLst>
          </p:cNvPr>
          <p:cNvSpPr>
            <a:spLocks noGrp="1"/>
          </p:cNvSpPr>
          <p:nvPr>
            <p:ph type="title"/>
          </p:nvPr>
        </p:nvSpPr>
        <p:spPr/>
        <p:txBody>
          <a:bodyPr/>
          <a:lstStyle/>
          <a:p>
            <a:r>
              <a:rPr lang="en-US" b="1" dirty="0"/>
              <a:t>Physiological Dead Space</a:t>
            </a:r>
            <a:endParaRPr lang="en-US" dirty="0"/>
          </a:p>
        </p:txBody>
      </p:sp>
      <p:sp>
        <p:nvSpPr>
          <p:cNvPr id="3" name="Content Placeholder 2">
            <a:extLst>
              <a:ext uri="{FF2B5EF4-FFF2-40B4-BE49-F238E27FC236}">
                <a16:creationId xmlns:a16="http://schemas.microsoft.com/office/drawing/2014/main" id="{FA33A154-EC54-6FF2-7028-FB0D0918182F}"/>
              </a:ext>
            </a:extLst>
          </p:cNvPr>
          <p:cNvSpPr>
            <a:spLocks noGrp="1"/>
          </p:cNvSpPr>
          <p:nvPr>
            <p:ph idx="1"/>
          </p:nvPr>
        </p:nvSpPr>
        <p:spPr>
          <a:xfrm>
            <a:off x="650929" y="1741889"/>
            <a:ext cx="4449325" cy="4492604"/>
          </a:xfrm>
        </p:spPr>
        <p:txBody>
          <a:bodyPr>
            <a:normAutofit fontScale="92500" lnSpcReduction="10000"/>
          </a:bodyPr>
          <a:lstStyle/>
          <a:p>
            <a:pPr lvl="0"/>
            <a:r>
              <a:rPr lang="en-US" dirty="0"/>
              <a:t>Represents </a:t>
            </a:r>
            <a:r>
              <a:rPr lang="en-US" i="1" dirty="0"/>
              <a:t>anatomical dead space + alveolar dead space (wasted ventilation).</a:t>
            </a:r>
            <a:r>
              <a:rPr lang="en-US" dirty="0"/>
              <a:t> </a:t>
            </a:r>
          </a:p>
          <a:p>
            <a:pPr lvl="0"/>
            <a:r>
              <a:rPr lang="en-US" dirty="0"/>
              <a:t>Alveolar dead space occurs when alveoli are ventilated but not perfused. </a:t>
            </a:r>
          </a:p>
          <a:p>
            <a:pPr lvl="1"/>
            <a:r>
              <a:rPr lang="en-US" dirty="0">
                <a:solidFill>
                  <a:srgbClr val="FF0000"/>
                </a:solidFill>
              </a:rPr>
              <a:t>*Alveoli receive air, but not blood flow</a:t>
            </a:r>
          </a:p>
          <a:p>
            <a:pPr lvl="0"/>
            <a:r>
              <a:rPr lang="en-US" dirty="0"/>
              <a:t>Classic cause: Pulmonary embolism (PE)—blood flow is interrupted, so ventilated alveoli receive no blood and cannot exchange gases.</a:t>
            </a:r>
          </a:p>
          <a:p>
            <a:endParaRPr lang="en-US" dirty="0"/>
          </a:p>
        </p:txBody>
      </p:sp>
      <p:pic>
        <p:nvPicPr>
          <p:cNvPr id="4" name="Content Placeholder 5" descr="Dead space and its components | Deranged Physiology">
            <a:extLst>
              <a:ext uri="{FF2B5EF4-FFF2-40B4-BE49-F238E27FC236}">
                <a16:creationId xmlns:a16="http://schemas.microsoft.com/office/drawing/2014/main" id="{615CAAE6-CD10-E69C-B1F6-16565F74296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5238" t="4187" r="5917" b="3134"/>
          <a:stretch>
            <a:fillRect/>
          </a:stretch>
        </p:blipFill>
        <p:spPr bwMode="auto">
          <a:xfrm>
            <a:off x="5532688" y="1690688"/>
            <a:ext cx="6263072" cy="4627541"/>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FC1B39E0-62AE-8734-3284-456912303E54}"/>
              </a:ext>
            </a:extLst>
          </p:cNvPr>
          <p:cNvSpPr txBox="1"/>
          <p:nvPr/>
        </p:nvSpPr>
        <p:spPr>
          <a:xfrm>
            <a:off x="10332720" y="3429000"/>
            <a:ext cx="1667022" cy="559191"/>
          </a:xfrm>
          <a:prstGeom prst="rect">
            <a:avLst/>
          </a:prstGeom>
          <a:noFill/>
          <a:ln w="571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2364306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60292-DB39-577D-F7E4-DC32B6BF5729}"/>
              </a:ext>
            </a:extLst>
          </p:cNvPr>
          <p:cNvSpPr>
            <a:spLocks noGrp="1"/>
          </p:cNvSpPr>
          <p:nvPr>
            <p:ph type="title"/>
          </p:nvPr>
        </p:nvSpPr>
        <p:spPr/>
        <p:txBody>
          <a:bodyPr/>
          <a:lstStyle/>
          <a:p>
            <a:r>
              <a:rPr lang="en-US" b="1" dirty="0"/>
              <a:t>Apparatus Dead Space</a:t>
            </a:r>
            <a:endParaRPr lang="en-US" dirty="0"/>
          </a:p>
        </p:txBody>
      </p:sp>
      <p:sp>
        <p:nvSpPr>
          <p:cNvPr id="3" name="Content Placeholder 2">
            <a:extLst>
              <a:ext uri="{FF2B5EF4-FFF2-40B4-BE49-F238E27FC236}">
                <a16:creationId xmlns:a16="http://schemas.microsoft.com/office/drawing/2014/main" id="{AD6A4743-A0A4-DA6E-ACD6-B9452EDB5927}"/>
              </a:ext>
            </a:extLst>
          </p:cNvPr>
          <p:cNvSpPr>
            <a:spLocks noGrp="1"/>
          </p:cNvSpPr>
          <p:nvPr>
            <p:ph idx="1"/>
          </p:nvPr>
        </p:nvSpPr>
        <p:spPr>
          <a:xfrm>
            <a:off x="838201" y="1825625"/>
            <a:ext cx="4038600" cy="4351338"/>
          </a:xfrm>
        </p:spPr>
        <p:txBody>
          <a:bodyPr>
            <a:normAutofit fontScale="85000" lnSpcReduction="20000"/>
          </a:bodyPr>
          <a:lstStyle/>
          <a:p>
            <a:r>
              <a:rPr lang="en-US" dirty="0"/>
              <a:t>Referring to the volume of breathing equipment (tubing, valves, masks, mouthpieces, snorkels, ventilator circuits, etc.) that does not participate in gas exchange and adds to the air a person must move with each breath without delivering it to the alveoli. </a:t>
            </a:r>
          </a:p>
          <a:p>
            <a:r>
              <a:rPr lang="en-US" dirty="0"/>
              <a:t>Apparatus dead space increases the total physiological dead space, meaning more of each breath is wasted and does not reach the alveoli.</a:t>
            </a:r>
          </a:p>
          <a:p>
            <a:endParaRPr lang="en-US" dirty="0"/>
          </a:p>
        </p:txBody>
      </p:sp>
      <p:pic>
        <p:nvPicPr>
          <p:cNvPr id="4" name="Content Placeholder 5" descr="Dead space and its components | Deranged Physiology">
            <a:extLst>
              <a:ext uri="{FF2B5EF4-FFF2-40B4-BE49-F238E27FC236}">
                <a16:creationId xmlns:a16="http://schemas.microsoft.com/office/drawing/2014/main" id="{A256DCEA-D29B-A440-74B8-EA13F246E5C4}"/>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5238" t="4187" r="5917" b="3134"/>
          <a:stretch>
            <a:fillRect/>
          </a:stretch>
        </p:blipFill>
        <p:spPr bwMode="auto">
          <a:xfrm>
            <a:off x="5468465" y="1651229"/>
            <a:ext cx="6263072" cy="4627541"/>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1718AF6C-C4E4-CDDD-E3E0-BC1F73E7FB75}"/>
              </a:ext>
            </a:extLst>
          </p:cNvPr>
          <p:cNvSpPr txBox="1"/>
          <p:nvPr/>
        </p:nvSpPr>
        <p:spPr>
          <a:xfrm>
            <a:off x="10182359" y="2047461"/>
            <a:ext cx="1667022" cy="559191"/>
          </a:xfrm>
          <a:prstGeom prst="rect">
            <a:avLst/>
          </a:prstGeom>
          <a:noFill/>
          <a:ln w="571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2166629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4A71C-E70E-5294-02DA-AD3CFFFACB79}"/>
              </a:ext>
            </a:extLst>
          </p:cNvPr>
          <p:cNvSpPr>
            <a:spLocks noGrp="1"/>
          </p:cNvSpPr>
          <p:nvPr>
            <p:ph type="title"/>
          </p:nvPr>
        </p:nvSpPr>
        <p:spPr>
          <a:xfrm>
            <a:off x="8272670" y="60325"/>
            <a:ext cx="10515600" cy="1325563"/>
          </a:xfrm>
        </p:spPr>
        <p:txBody>
          <a:bodyPr/>
          <a:lstStyle/>
          <a:p>
            <a:r>
              <a:rPr lang="en-US" dirty="0"/>
              <a:t>Spirogram</a:t>
            </a:r>
          </a:p>
        </p:txBody>
      </p:sp>
      <p:pic>
        <p:nvPicPr>
          <p:cNvPr id="4" name="Content Placeholder 3">
            <a:extLst>
              <a:ext uri="{FF2B5EF4-FFF2-40B4-BE49-F238E27FC236}">
                <a16:creationId xmlns:a16="http://schemas.microsoft.com/office/drawing/2014/main" id="{71BCA2B3-6F66-B005-389E-E5812452E615}"/>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6349" t="8824" b="6654"/>
          <a:stretch>
            <a:fillRect/>
          </a:stretch>
        </p:blipFill>
        <p:spPr bwMode="auto">
          <a:xfrm>
            <a:off x="547395" y="558467"/>
            <a:ext cx="4369785" cy="3378043"/>
          </a:xfrm>
          <a:prstGeom prst="rect">
            <a:avLst/>
          </a:prstGeom>
          <a:noFill/>
          <a:ln>
            <a:noFill/>
          </a:ln>
          <a:extLst>
            <a:ext uri="{53640926-AAD7-44D8-BBD7-CCE9431645EC}">
              <a14:shadowObscured xmlns:a14="http://schemas.microsoft.com/office/drawing/2010/main"/>
            </a:ext>
          </a:extLst>
        </p:spPr>
      </p:pic>
      <p:graphicFrame>
        <p:nvGraphicFramePr>
          <p:cNvPr id="5" name="Object 4">
            <a:extLst>
              <a:ext uri="{FF2B5EF4-FFF2-40B4-BE49-F238E27FC236}">
                <a16:creationId xmlns:a16="http://schemas.microsoft.com/office/drawing/2014/main" id="{A685518C-756F-40D7-B199-6D0D321F7158}"/>
              </a:ext>
            </a:extLst>
          </p:cNvPr>
          <p:cNvGraphicFramePr>
            <a:graphicFrameLocks noChangeAspect="1"/>
          </p:cNvGraphicFramePr>
          <p:nvPr>
            <p:extLst>
              <p:ext uri="{D42A27DB-BD31-4B8C-83A1-F6EECF244321}">
                <p14:modId xmlns:p14="http://schemas.microsoft.com/office/powerpoint/2010/main" val="1920482160"/>
              </p:ext>
            </p:extLst>
          </p:nvPr>
        </p:nvGraphicFramePr>
        <p:xfrm>
          <a:off x="4734971" y="3602070"/>
          <a:ext cx="7075397" cy="3378043"/>
        </p:xfrm>
        <a:graphic>
          <a:graphicData uri="http://schemas.openxmlformats.org/presentationml/2006/ole">
            <mc:AlternateContent xmlns:mc="http://schemas.openxmlformats.org/markup-compatibility/2006">
              <mc:Choice xmlns:v="urn:schemas-microsoft-com:vml" Requires="v">
                <p:oleObj name="Document" r:id="rId4" imgW="7101435" imgH="3103876" progId="Word.Document.12">
                  <p:embed/>
                </p:oleObj>
              </mc:Choice>
              <mc:Fallback>
                <p:oleObj name="Document" r:id="rId4" imgW="7101435" imgH="3103876" progId="Word.Document.12">
                  <p:embed/>
                  <p:pic>
                    <p:nvPicPr>
                      <p:cNvPr id="0" name=""/>
                      <p:cNvPicPr/>
                      <p:nvPr/>
                    </p:nvPicPr>
                    <p:blipFill>
                      <a:blip r:embed="rId5"/>
                      <a:stretch>
                        <a:fillRect/>
                      </a:stretch>
                    </p:blipFill>
                    <p:spPr>
                      <a:xfrm>
                        <a:off x="4734971" y="3602070"/>
                        <a:ext cx="7075397" cy="3378043"/>
                      </a:xfrm>
                      <a:prstGeom prst="rect">
                        <a:avLst/>
                      </a:prstGeom>
                    </p:spPr>
                  </p:pic>
                </p:oleObj>
              </mc:Fallback>
            </mc:AlternateContent>
          </a:graphicData>
        </a:graphic>
      </p:graphicFrame>
    </p:spTree>
    <p:extLst>
      <p:ext uri="{BB962C8B-B14F-4D97-AF65-F5344CB8AC3E}">
        <p14:creationId xmlns:p14="http://schemas.microsoft.com/office/powerpoint/2010/main" val="2389180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462AB-C8C5-246F-DD29-32E619B7AB78}"/>
              </a:ext>
            </a:extLst>
          </p:cNvPr>
          <p:cNvSpPr>
            <a:spLocks noGrp="1"/>
          </p:cNvSpPr>
          <p:nvPr>
            <p:ph type="title"/>
          </p:nvPr>
        </p:nvSpPr>
        <p:spPr>
          <a:xfrm>
            <a:off x="458491" y="310881"/>
            <a:ext cx="5324061" cy="1325563"/>
          </a:xfrm>
        </p:spPr>
        <p:txBody>
          <a:bodyPr/>
          <a:lstStyle/>
          <a:p>
            <a:r>
              <a:rPr lang="en-US" b="1" dirty="0"/>
              <a:t>Organization of the Respiratory System</a:t>
            </a:r>
            <a:endParaRPr lang="en-US" dirty="0"/>
          </a:p>
        </p:txBody>
      </p:sp>
      <p:sp>
        <p:nvSpPr>
          <p:cNvPr id="3" name="Content Placeholder 2">
            <a:extLst>
              <a:ext uri="{FF2B5EF4-FFF2-40B4-BE49-F238E27FC236}">
                <a16:creationId xmlns:a16="http://schemas.microsoft.com/office/drawing/2014/main" id="{6CC3B35B-3F61-9A1C-5A0E-AE637FFC6317}"/>
              </a:ext>
            </a:extLst>
          </p:cNvPr>
          <p:cNvSpPr>
            <a:spLocks noGrp="1"/>
          </p:cNvSpPr>
          <p:nvPr>
            <p:ph idx="1"/>
          </p:nvPr>
        </p:nvSpPr>
        <p:spPr>
          <a:xfrm>
            <a:off x="649637" y="1848871"/>
            <a:ext cx="5446363" cy="4698247"/>
          </a:xfrm>
        </p:spPr>
        <p:txBody>
          <a:bodyPr>
            <a:normAutofit fontScale="77500" lnSpcReduction="20000"/>
          </a:bodyPr>
          <a:lstStyle/>
          <a:p>
            <a:pPr lvl="0"/>
            <a:r>
              <a:rPr lang="en-US" dirty="0"/>
              <a:t>The respiratory system consists of two major functional divisions: </a:t>
            </a:r>
            <a:endParaRPr lang="en-US" sz="3200" dirty="0"/>
          </a:p>
          <a:p>
            <a:pPr lvl="1"/>
            <a:r>
              <a:rPr lang="en-US" dirty="0"/>
              <a:t>(1) </a:t>
            </a:r>
            <a:r>
              <a:rPr lang="en-US" b="1" dirty="0">
                <a:highlight>
                  <a:srgbClr val="FFFF00"/>
                </a:highlight>
              </a:rPr>
              <a:t>Conducting Zone</a:t>
            </a:r>
            <a:r>
              <a:rPr lang="en-US" dirty="0">
                <a:highlight>
                  <a:srgbClr val="FFFF00"/>
                </a:highlight>
              </a:rPr>
              <a:t> </a:t>
            </a:r>
            <a:r>
              <a:rPr lang="en-US" dirty="0"/>
              <a:t>(nose → terminal bronchioles) and </a:t>
            </a:r>
            <a:endParaRPr lang="en-US" sz="2800" dirty="0"/>
          </a:p>
          <a:p>
            <a:pPr lvl="1"/>
            <a:r>
              <a:rPr lang="en-US" dirty="0"/>
              <a:t>(2) </a:t>
            </a:r>
            <a:r>
              <a:rPr lang="en-US" b="1" dirty="0">
                <a:highlight>
                  <a:srgbClr val="FFFF00"/>
                </a:highlight>
              </a:rPr>
              <a:t>Respiratory Zone</a:t>
            </a:r>
            <a:r>
              <a:rPr lang="en-US" dirty="0">
                <a:highlight>
                  <a:srgbClr val="FFFF00"/>
                </a:highlight>
              </a:rPr>
              <a:t> </a:t>
            </a:r>
            <a:r>
              <a:rPr lang="en-US" dirty="0"/>
              <a:t>(respiratory bronchioles → alveoli).</a:t>
            </a:r>
            <a:endParaRPr lang="en-US" sz="2800" dirty="0"/>
          </a:p>
          <a:p>
            <a:pPr lvl="0"/>
            <a:r>
              <a:rPr lang="en-US" dirty="0"/>
              <a:t>Conducting zone structures provide no gas exchange; their primary roles are: </a:t>
            </a:r>
            <a:r>
              <a:rPr lang="en-US" i="1" dirty="0"/>
              <a:t>air delivery, filtration, humidification, and adjustment to body temperature (</a:t>
            </a:r>
            <a:r>
              <a:rPr lang="en-US" i="1" dirty="0">
                <a:solidFill>
                  <a:srgbClr val="FF0000"/>
                </a:solidFill>
              </a:rPr>
              <a:t>warms air</a:t>
            </a:r>
            <a:r>
              <a:rPr lang="en-US" i="1" dirty="0"/>
              <a:t>). </a:t>
            </a:r>
            <a:endParaRPr lang="en-US" sz="3200" dirty="0"/>
          </a:p>
          <a:p>
            <a:pPr lvl="0"/>
            <a:r>
              <a:rPr lang="en-US" dirty="0"/>
              <a:t>The respiratory zone contains thin-walled, highly vascularized alveoli, optimized for rapid diffusion of gases.</a:t>
            </a:r>
            <a:endParaRPr lang="en-US" sz="3200" dirty="0"/>
          </a:p>
          <a:p>
            <a:pPr lvl="0"/>
            <a:r>
              <a:rPr lang="en-US" dirty="0"/>
              <a:t>The structural complexity of branching airways maximizes surface area while reducing resistance to airflow.</a:t>
            </a:r>
            <a:endParaRPr lang="en-US" sz="3200" dirty="0"/>
          </a:p>
          <a:p>
            <a:endParaRPr lang="en-US" dirty="0"/>
          </a:p>
        </p:txBody>
      </p:sp>
      <p:pic>
        <p:nvPicPr>
          <p:cNvPr id="4" name="Picture 3" descr="Difference Between Respiratory Zone And Conducting Zone at Jonathan ...">
            <a:extLst>
              <a:ext uri="{FF2B5EF4-FFF2-40B4-BE49-F238E27FC236}">
                <a16:creationId xmlns:a16="http://schemas.microsoft.com/office/drawing/2014/main" id="{8FE317D8-2F16-447F-9A0B-64B88DCE78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4022" y="91530"/>
            <a:ext cx="4999772" cy="6314661"/>
          </a:xfrm>
          <a:prstGeom prst="rect">
            <a:avLst/>
          </a:prstGeom>
          <a:noFill/>
          <a:ln>
            <a:noFill/>
          </a:ln>
        </p:spPr>
      </p:pic>
    </p:spTree>
    <p:extLst>
      <p:ext uri="{BB962C8B-B14F-4D97-AF65-F5344CB8AC3E}">
        <p14:creationId xmlns:p14="http://schemas.microsoft.com/office/powerpoint/2010/main" val="3442320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2417E-B945-B884-7A0B-72904343B548}"/>
              </a:ext>
            </a:extLst>
          </p:cNvPr>
          <p:cNvSpPr>
            <a:spLocks noGrp="1"/>
          </p:cNvSpPr>
          <p:nvPr>
            <p:ph type="title"/>
          </p:nvPr>
        </p:nvSpPr>
        <p:spPr/>
        <p:txBody>
          <a:bodyPr/>
          <a:lstStyle/>
          <a:p>
            <a:r>
              <a:rPr lang="en-US" b="1" dirty="0"/>
              <a:t>Pulmonary Circulation Basics</a:t>
            </a:r>
            <a:endParaRPr lang="en-US" dirty="0"/>
          </a:p>
        </p:txBody>
      </p:sp>
      <p:sp>
        <p:nvSpPr>
          <p:cNvPr id="3" name="Content Placeholder 2">
            <a:extLst>
              <a:ext uri="{FF2B5EF4-FFF2-40B4-BE49-F238E27FC236}">
                <a16:creationId xmlns:a16="http://schemas.microsoft.com/office/drawing/2014/main" id="{20BA7231-9CFD-42D2-9E2F-5A4AF990FA95}"/>
              </a:ext>
            </a:extLst>
          </p:cNvPr>
          <p:cNvSpPr>
            <a:spLocks noGrp="1"/>
          </p:cNvSpPr>
          <p:nvPr>
            <p:ph idx="1"/>
          </p:nvPr>
        </p:nvSpPr>
        <p:spPr>
          <a:xfrm>
            <a:off x="838200" y="1838877"/>
            <a:ext cx="5748130" cy="4351338"/>
          </a:xfrm>
        </p:spPr>
        <p:txBody>
          <a:bodyPr>
            <a:normAutofit fontScale="77500" lnSpcReduction="20000"/>
          </a:bodyPr>
          <a:lstStyle/>
          <a:p>
            <a:pPr lvl="0"/>
            <a:r>
              <a:rPr lang="en-US" dirty="0"/>
              <a:t>The pulmonary vasculature is a high-flow, low-pressure system:</a:t>
            </a:r>
            <a:endParaRPr lang="en-US" sz="3200" dirty="0"/>
          </a:p>
          <a:p>
            <a:pPr lvl="1"/>
            <a:r>
              <a:rPr lang="en-US" dirty="0"/>
              <a:t>Prevents damage to delicate alveolar membranes</a:t>
            </a:r>
            <a:endParaRPr lang="en-US" sz="2800" dirty="0"/>
          </a:p>
          <a:p>
            <a:pPr lvl="1"/>
            <a:r>
              <a:rPr lang="en-US" dirty="0"/>
              <a:t>Minimizes edema formation</a:t>
            </a:r>
            <a:endParaRPr lang="en-US" sz="2800" dirty="0"/>
          </a:p>
          <a:p>
            <a:pPr lvl="0"/>
            <a:r>
              <a:rPr lang="en-US" dirty="0"/>
              <a:t>Blood flow distribution varies with gravity and patient position.</a:t>
            </a:r>
            <a:endParaRPr lang="en-US" sz="3200" dirty="0"/>
          </a:p>
          <a:p>
            <a:pPr lvl="0"/>
            <a:r>
              <a:rPr lang="en-US" dirty="0"/>
              <a:t>Although both gases diffuse across the same membrane, their behavior differs dramatically:</a:t>
            </a:r>
            <a:endParaRPr lang="en-US" sz="3200" dirty="0"/>
          </a:p>
          <a:p>
            <a:pPr lvl="0"/>
            <a:r>
              <a:rPr lang="en-US" dirty="0">
                <a:solidFill>
                  <a:srgbClr val="FF0000"/>
                </a:solidFill>
              </a:rPr>
              <a:t>CO₂ is </a:t>
            </a:r>
            <a:r>
              <a:rPr lang="en-US" dirty="0">
                <a:solidFill>
                  <a:srgbClr val="FF0000"/>
                </a:solidFill>
                <a:highlight>
                  <a:srgbClr val="FFFF00"/>
                </a:highlight>
              </a:rPr>
              <a:t>~20× </a:t>
            </a:r>
            <a:r>
              <a:rPr lang="en-US" dirty="0">
                <a:solidFill>
                  <a:srgbClr val="FF0000"/>
                </a:solidFill>
              </a:rPr>
              <a:t>more diffusible than O₂</a:t>
            </a:r>
            <a:endParaRPr lang="en-US" sz="3200" dirty="0">
              <a:solidFill>
                <a:srgbClr val="FF0000"/>
              </a:solidFill>
            </a:endParaRPr>
          </a:p>
          <a:p>
            <a:pPr lvl="1"/>
            <a:r>
              <a:rPr lang="en-US" dirty="0"/>
              <a:t>Due to greater solubility in blood and tissues</a:t>
            </a:r>
            <a:endParaRPr lang="en-US" sz="2800" dirty="0"/>
          </a:p>
          <a:p>
            <a:pPr lvl="1"/>
            <a:r>
              <a:rPr lang="en-US" dirty="0"/>
              <a:t>CO₂ easily crosses membranes even when pathologic changes exist</a:t>
            </a:r>
            <a:endParaRPr lang="en-US" sz="2800" dirty="0"/>
          </a:p>
          <a:p>
            <a:pPr lvl="1"/>
            <a:r>
              <a:rPr lang="en-US" dirty="0"/>
              <a:t>As a result, hypercapnia (high CO₂) generally occurs later in disease than hypoxemia</a:t>
            </a:r>
            <a:endParaRPr lang="en-US" sz="2800" dirty="0"/>
          </a:p>
          <a:p>
            <a:endParaRPr lang="en-US" dirty="0"/>
          </a:p>
        </p:txBody>
      </p:sp>
      <p:pic>
        <p:nvPicPr>
          <p:cNvPr id="14338" name="Picture 2" descr="Diffusion in biology explains how minerals leave/enter cells">
            <a:extLst>
              <a:ext uri="{FF2B5EF4-FFF2-40B4-BE49-F238E27FC236}">
                <a16:creationId xmlns:a16="http://schemas.microsoft.com/office/drawing/2014/main" id="{D8AFE42F-5FE2-BFE9-7A34-354146CDD7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8411" y="2100470"/>
            <a:ext cx="5057775"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308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C6F38-8771-87AF-8C43-EC7DE042C3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344A8D-999C-5ECA-020C-B7A3235D88F3}"/>
              </a:ext>
            </a:extLst>
          </p:cNvPr>
          <p:cNvSpPr>
            <a:spLocks noGrp="1"/>
          </p:cNvSpPr>
          <p:nvPr>
            <p:ph type="title"/>
          </p:nvPr>
        </p:nvSpPr>
        <p:spPr/>
        <p:txBody>
          <a:bodyPr/>
          <a:lstStyle/>
          <a:p>
            <a:r>
              <a:rPr lang="en-US" b="1" dirty="0"/>
              <a:t>Pulmonary Circulation Basics</a:t>
            </a:r>
            <a:endParaRPr lang="en-US" dirty="0"/>
          </a:p>
        </p:txBody>
      </p:sp>
      <p:sp>
        <p:nvSpPr>
          <p:cNvPr id="3" name="Content Placeholder 2">
            <a:extLst>
              <a:ext uri="{FF2B5EF4-FFF2-40B4-BE49-F238E27FC236}">
                <a16:creationId xmlns:a16="http://schemas.microsoft.com/office/drawing/2014/main" id="{B665DD06-8B8E-D070-F92F-76DCCA0497F7}"/>
              </a:ext>
            </a:extLst>
          </p:cNvPr>
          <p:cNvSpPr>
            <a:spLocks noGrp="1"/>
          </p:cNvSpPr>
          <p:nvPr>
            <p:ph idx="1"/>
          </p:nvPr>
        </p:nvSpPr>
        <p:spPr>
          <a:xfrm>
            <a:off x="838200" y="1838877"/>
            <a:ext cx="4906617" cy="4351338"/>
          </a:xfrm>
        </p:spPr>
        <p:txBody>
          <a:bodyPr>
            <a:normAutofit fontScale="92500"/>
          </a:bodyPr>
          <a:lstStyle/>
          <a:p>
            <a:pPr lvl="0"/>
            <a:r>
              <a:rPr lang="en-US" dirty="0">
                <a:solidFill>
                  <a:srgbClr val="FF0000"/>
                </a:solidFill>
              </a:rPr>
              <a:t>O₂ is far more vulnerable to disruption</a:t>
            </a:r>
            <a:endParaRPr lang="en-US" sz="3200" dirty="0">
              <a:solidFill>
                <a:srgbClr val="FF0000"/>
              </a:solidFill>
            </a:endParaRPr>
          </a:p>
          <a:p>
            <a:pPr lvl="1"/>
            <a:r>
              <a:rPr lang="en-US" dirty="0"/>
              <a:t>Oxygen diffusion relies heavily on maintaining a strong pressure gradient and thin membrane</a:t>
            </a:r>
            <a:endParaRPr lang="en-US" sz="2800" dirty="0"/>
          </a:p>
          <a:p>
            <a:pPr lvl="1"/>
            <a:r>
              <a:rPr lang="en-US" dirty="0"/>
              <a:t>Diseases that alter membrane thickness disproportionately impair O₂ transfer</a:t>
            </a:r>
            <a:endParaRPr lang="en-US" sz="2800" dirty="0"/>
          </a:p>
          <a:p>
            <a:pPr lvl="0"/>
            <a:r>
              <a:rPr lang="en-US" dirty="0"/>
              <a:t>*A patient may be severely hypoxemic with normal CO₂ levels early in disease—O₂ fails first.</a:t>
            </a:r>
            <a:endParaRPr lang="en-US" sz="3200" dirty="0"/>
          </a:p>
          <a:p>
            <a:endParaRPr lang="en-US" dirty="0"/>
          </a:p>
        </p:txBody>
      </p:sp>
      <p:pic>
        <p:nvPicPr>
          <p:cNvPr id="15362" name="Picture 2" descr="What Is Diffusion?">
            <a:extLst>
              <a:ext uri="{FF2B5EF4-FFF2-40B4-BE49-F238E27FC236}">
                <a16:creationId xmlns:a16="http://schemas.microsoft.com/office/drawing/2014/main" id="{C1DC0B5A-898F-7A16-C21C-5AA0655FF3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7185" y="1838877"/>
            <a:ext cx="531495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039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363FA-D7C7-A292-19F3-3594C8743331}"/>
              </a:ext>
            </a:extLst>
          </p:cNvPr>
          <p:cNvSpPr>
            <a:spLocks noGrp="1"/>
          </p:cNvSpPr>
          <p:nvPr>
            <p:ph type="title"/>
          </p:nvPr>
        </p:nvSpPr>
        <p:spPr/>
        <p:txBody>
          <a:bodyPr/>
          <a:lstStyle/>
          <a:p>
            <a:r>
              <a:rPr lang="en-US" b="1" dirty="0"/>
              <a:t>Hemoglobin and Oxygen</a:t>
            </a:r>
            <a:endParaRPr lang="en-US" dirty="0"/>
          </a:p>
        </p:txBody>
      </p:sp>
      <p:sp>
        <p:nvSpPr>
          <p:cNvPr id="3" name="Content Placeholder 2">
            <a:extLst>
              <a:ext uri="{FF2B5EF4-FFF2-40B4-BE49-F238E27FC236}">
                <a16:creationId xmlns:a16="http://schemas.microsoft.com/office/drawing/2014/main" id="{DD027605-FFD4-EB63-AF67-A1BE0CAB1424}"/>
              </a:ext>
            </a:extLst>
          </p:cNvPr>
          <p:cNvSpPr>
            <a:spLocks noGrp="1"/>
          </p:cNvSpPr>
          <p:nvPr>
            <p:ph idx="1"/>
          </p:nvPr>
        </p:nvSpPr>
        <p:spPr>
          <a:xfrm>
            <a:off x="632792" y="1690688"/>
            <a:ext cx="9452112" cy="4729989"/>
          </a:xfrm>
        </p:spPr>
        <p:txBody>
          <a:bodyPr>
            <a:normAutofit/>
          </a:bodyPr>
          <a:lstStyle/>
          <a:p>
            <a:pPr lvl="0"/>
            <a:r>
              <a:rPr lang="en-US" dirty="0"/>
              <a:t>Oxygen transport relies overwhelmingly on hemoglobin (Hb) inside red blood cells.</a:t>
            </a:r>
          </a:p>
          <a:p>
            <a:pPr lvl="0"/>
            <a:r>
              <a:rPr lang="en-US" dirty="0"/>
              <a:t>Although oxygen dissolves in plasma, the dissolved fraction is tiny—only 0.3 mL O₂ per 100 mL blood at normal </a:t>
            </a:r>
            <a:r>
              <a:rPr lang="en-US" dirty="0" err="1"/>
              <a:t>PaO</a:t>
            </a:r>
            <a:r>
              <a:rPr lang="en-US" dirty="0"/>
              <a:t>₂ (arterial partial pressure of oxygen).</a:t>
            </a:r>
          </a:p>
          <a:p>
            <a:pPr lvl="0"/>
            <a:r>
              <a:rPr lang="en-US" dirty="0"/>
              <a:t>Human metabolism requires ~250 mL O₂/min, far exceeding what dissolved O₂ can supply.</a:t>
            </a:r>
          </a:p>
          <a:p>
            <a:endParaRPr lang="en-US" dirty="0"/>
          </a:p>
        </p:txBody>
      </p:sp>
    </p:spTree>
    <p:extLst>
      <p:ext uri="{BB962C8B-B14F-4D97-AF65-F5344CB8AC3E}">
        <p14:creationId xmlns:p14="http://schemas.microsoft.com/office/powerpoint/2010/main" val="2101310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ABF84-0B55-E8FD-4E43-CEA869618D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784D34-274E-64B1-307B-DA469A3784D9}"/>
              </a:ext>
            </a:extLst>
          </p:cNvPr>
          <p:cNvSpPr>
            <a:spLocks noGrp="1"/>
          </p:cNvSpPr>
          <p:nvPr>
            <p:ph type="title"/>
          </p:nvPr>
        </p:nvSpPr>
        <p:spPr/>
        <p:txBody>
          <a:bodyPr/>
          <a:lstStyle/>
          <a:p>
            <a:r>
              <a:rPr lang="en-US" b="1" dirty="0"/>
              <a:t>Hemoglobin and Oxygen</a:t>
            </a:r>
            <a:endParaRPr lang="en-US" dirty="0"/>
          </a:p>
        </p:txBody>
      </p:sp>
      <p:sp>
        <p:nvSpPr>
          <p:cNvPr id="3" name="Content Placeholder 2">
            <a:extLst>
              <a:ext uri="{FF2B5EF4-FFF2-40B4-BE49-F238E27FC236}">
                <a16:creationId xmlns:a16="http://schemas.microsoft.com/office/drawing/2014/main" id="{6FD47D6A-1760-AF2D-2D0D-D3CB20E4A65B}"/>
              </a:ext>
            </a:extLst>
          </p:cNvPr>
          <p:cNvSpPr>
            <a:spLocks noGrp="1"/>
          </p:cNvSpPr>
          <p:nvPr>
            <p:ph idx="1"/>
          </p:nvPr>
        </p:nvSpPr>
        <p:spPr>
          <a:xfrm>
            <a:off x="632792" y="1690688"/>
            <a:ext cx="6927573" cy="4729989"/>
          </a:xfrm>
        </p:spPr>
        <p:txBody>
          <a:bodyPr>
            <a:normAutofit/>
          </a:bodyPr>
          <a:lstStyle/>
          <a:p>
            <a:pPr lvl="0"/>
            <a:r>
              <a:rPr lang="en-US" dirty="0"/>
              <a:t>Hemoglobin provides reservoir capacity so oxygen can be carried, stored, and released in proportion to tissue demand.</a:t>
            </a:r>
          </a:p>
          <a:p>
            <a:pPr lvl="0"/>
            <a:r>
              <a:rPr lang="en-US" dirty="0"/>
              <a:t>Each Hb molecule binds </a:t>
            </a:r>
            <a:r>
              <a:rPr lang="en-US" dirty="0">
                <a:highlight>
                  <a:srgbClr val="FFFF00"/>
                </a:highlight>
              </a:rPr>
              <a:t>4 </a:t>
            </a:r>
            <a:r>
              <a:rPr lang="en-US" dirty="0"/>
              <a:t>O₂ molecules via iron atoms in heme groups—creating a reversible and regulated transport system.</a:t>
            </a:r>
          </a:p>
          <a:p>
            <a:pPr lvl="0"/>
            <a:r>
              <a:rPr lang="en-US" dirty="0"/>
              <a:t>Clinical insight: Anemia reduces oxygen-carrying capacity without altering </a:t>
            </a:r>
            <a:r>
              <a:rPr lang="en-US" dirty="0" err="1"/>
              <a:t>PaO</a:t>
            </a:r>
            <a:r>
              <a:rPr lang="en-US" dirty="0"/>
              <a:t>₂ — meaning the blood appears “normally oxygenated” but cannot deliver adequate oxygen.</a:t>
            </a:r>
          </a:p>
          <a:p>
            <a:endParaRPr lang="en-US" dirty="0"/>
          </a:p>
        </p:txBody>
      </p:sp>
    </p:spTree>
    <p:extLst>
      <p:ext uri="{BB962C8B-B14F-4D97-AF65-F5344CB8AC3E}">
        <p14:creationId xmlns:p14="http://schemas.microsoft.com/office/powerpoint/2010/main" val="1065847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xygen-Hemoglobin Dissociation Curve - Respiratory - Medbullets Step 1">
            <a:extLst>
              <a:ext uri="{FF2B5EF4-FFF2-40B4-BE49-F238E27FC236}">
                <a16:creationId xmlns:a16="http://schemas.microsoft.com/office/drawing/2014/main" id="{458AD022-8133-D46E-1968-41EEB5D509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3097" y="959405"/>
            <a:ext cx="5512903" cy="4799816"/>
          </a:xfrm>
          <a:prstGeom prst="rect">
            <a:avLst/>
          </a:prstGeom>
          <a:noFill/>
          <a:ln>
            <a:noFill/>
          </a:ln>
        </p:spPr>
      </p:pic>
      <p:sp>
        <p:nvSpPr>
          <p:cNvPr id="8" name="TextBox 7">
            <a:extLst>
              <a:ext uri="{FF2B5EF4-FFF2-40B4-BE49-F238E27FC236}">
                <a16:creationId xmlns:a16="http://schemas.microsoft.com/office/drawing/2014/main" id="{0BCDA5CC-2342-BE22-4748-F6D3471C785D}"/>
              </a:ext>
            </a:extLst>
          </p:cNvPr>
          <p:cNvSpPr txBox="1"/>
          <p:nvPr/>
        </p:nvSpPr>
        <p:spPr>
          <a:xfrm>
            <a:off x="6195391" y="2602900"/>
            <a:ext cx="5413512" cy="4247317"/>
          </a:xfrm>
          <a:prstGeom prst="rect">
            <a:avLst/>
          </a:prstGeom>
          <a:noFill/>
        </p:spPr>
        <p:txBody>
          <a:bodyPr wrap="square">
            <a:spAutoFit/>
          </a:bodyPr>
          <a:lstStyle/>
          <a:p>
            <a:r>
              <a:rPr lang="en-US" dirty="0"/>
              <a:t>X-axis: Partial pressure of oxygen (PO₂, mmHg) – how much oxygen is available</a:t>
            </a:r>
          </a:p>
          <a:p>
            <a:endParaRPr lang="en-US" dirty="0"/>
          </a:p>
          <a:p>
            <a:r>
              <a:rPr lang="en-US" dirty="0"/>
              <a:t>Y-axis: Percent saturation of hemoglobin – how much oxygen hemoglobin is carrying</a:t>
            </a:r>
          </a:p>
          <a:p>
            <a:endParaRPr lang="en-US" dirty="0"/>
          </a:p>
          <a:p>
            <a:r>
              <a:rPr lang="en-US" dirty="0"/>
              <a:t>*Focus on how pH and temperature shift this graph</a:t>
            </a:r>
          </a:p>
          <a:p>
            <a:endParaRPr lang="en-US" dirty="0"/>
          </a:p>
          <a:p>
            <a:endParaRPr lang="en-US" dirty="0"/>
          </a:p>
          <a:p>
            <a:endParaRPr lang="en-US" dirty="0"/>
          </a:p>
          <a:p>
            <a:endParaRPr lang="en-US" dirty="0"/>
          </a:p>
          <a:p>
            <a:r>
              <a:rPr lang="en-US" dirty="0"/>
              <a:t>*Don’t need to know 2,3 DPG (2,3-Diphosphoglycerate- a molecular found inside RBCs)</a:t>
            </a:r>
          </a:p>
          <a:p>
            <a:endParaRPr lang="en-US" dirty="0"/>
          </a:p>
          <a:p>
            <a:endParaRPr lang="en-US" dirty="0"/>
          </a:p>
        </p:txBody>
      </p:sp>
      <p:sp>
        <p:nvSpPr>
          <p:cNvPr id="10" name="Rectangle 9">
            <a:extLst>
              <a:ext uri="{FF2B5EF4-FFF2-40B4-BE49-F238E27FC236}">
                <a16:creationId xmlns:a16="http://schemas.microsoft.com/office/drawing/2014/main" id="{B653686E-E9C0-779D-6DF3-C5E402F346CA}"/>
              </a:ext>
            </a:extLst>
          </p:cNvPr>
          <p:cNvSpPr/>
          <p:nvPr/>
        </p:nvSpPr>
        <p:spPr>
          <a:xfrm>
            <a:off x="3419061" y="3929270"/>
            <a:ext cx="1027043" cy="15902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25488C5A-1EA6-E94C-4181-5C3121E8998C}"/>
              </a:ext>
            </a:extLst>
          </p:cNvPr>
          <p:cNvSpPr/>
          <p:nvPr/>
        </p:nvSpPr>
        <p:spPr>
          <a:xfrm>
            <a:off x="3419061" y="3544957"/>
            <a:ext cx="1027043" cy="15902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C3564C33-970A-81A2-04B9-D0ECB7F9705B}"/>
              </a:ext>
            </a:extLst>
          </p:cNvPr>
          <p:cNvSpPr/>
          <p:nvPr/>
        </p:nvSpPr>
        <p:spPr>
          <a:xfrm>
            <a:off x="1285461" y="2723322"/>
            <a:ext cx="1027043" cy="15902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29796E9C-0E52-E8FF-41E4-1C958117765F}"/>
              </a:ext>
            </a:extLst>
          </p:cNvPr>
          <p:cNvSpPr/>
          <p:nvPr/>
        </p:nvSpPr>
        <p:spPr>
          <a:xfrm>
            <a:off x="1285461" y="2339009"/>
            <a:ext cx="1027043" cy="15902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52DA139A-6D63-3893-53C3-68179FED3E32}"/>
              </a:ext>
            </a:extLst>
          </p:cNvPr>
          <p:cNvSpPr/>
          <p:nvPr/>
        </p:nvSpPr>
        <p:spPr>
          <a:xfrm flipV="1">
            <a:off x="1285460" y="3107635"/>
            <a:ext cx="1027043" cy="15902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85500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7B773-93CE-B465-9161-77880ED73EED}"/>
              </a:ext>
            </a:extLst>
          </p:cNvPr>
          <p:cNvSpPr>
            <a:spLocks noGrp="1"/>
          </p:cNvSpPr>
          <p:nvPr>
            <p:ph type="title"/>
          </p:nvPr>
        </p:nvSpPr>
        <p:spPr/>
        <p:txBody>
          <a:bodyPr/>
          <a:lstStyle/>
          <a:p>
            <a:r>
              <a:rPr lang="en-US" b="1" dirty="0"/>
              <a:t>Oxyhemoglobin Curve</a:t>
            </a:r>
            <a:endParaRPr lang="en-US" dirty="0"/>
          </a:p>
        </p:txBody>
      </p:sp>
      <p:sp>
        <p:nvSpPr>
          <p:cNvPr id="3" name="Content Placeholder 2">
            <a:extLst>
              <a:ext uri="{FF2B5EF4-FFF2-40B4-BE49-F238E27FC236}">
                <a16:creationId xmlns:a16="http://schemas.microsoft.com/office/drawing/2014/main" id="{BE9016C0-044F-DEE8-6672-6A1480B70974}"/>
              </a:ext>
            </a:extLst>
          </p:cNvPr>
          <p:cNvSpPr>
            <a:spLocks noGrp="1"/>
          </p:cNvSpPr>
          <p:nvPr>
            <p:ph idx="1"/>
          </p:nvPr>
        </p:nvSpPr>
        <p:spPr/>
        <p:txBody>
          <a:bodyPr>
            <a:normAutofit fontScale="85000" lnSpcReduction="20000"/>
          </a:bodyPr>
          <a:lstStyle/>
          <a:p>
            <a:pPr lvl="0"/>
            <a:r>
              <a:rPr lang="en-US" dirty="0"/>
              <a:t>Sigmoid shape reflects cooperative binding.</a:t>
            </a:r>
            <a:endParaRPr lang="en-US" sz="3200" dirty="0"/>
          </a:p>
          <a:p>
            <a:pPr lvl="0"/>
            <a:r>
              <a:rPr lang="en-US" dirty="0"/>
              <a:t>P50 indicates affinity of hemoglobin for O₂. P50 = the partial pressure of oxygen (PO₂) at which hemoglobin is 50% saturated with oxygen.</a:t>
            </a:r>
            <a:endParaRPr lang="en-US" sz="3200" dirty="0"/>
          </a:p>
          <a:p>
            <a:pPr lvl="0"/>
            <a:r>
              <a:rPr lang="en-US" dirty="0"/>
              <a:t>The curve relates </a:t>
            </a:r>
            <a:r>
              <a:rPr lang="en-US" dirty="0" err="1"/>
              <a:t>PaO</a:t>
            </a:r>
            <a:r>
              <a:rPr lang="en-US" dirty="0"/>
              <a:t>₂ (partial pressure of O₂ in blood) to % saturation of Hb.</a:t>
            </a:r>
            <a:endParaRPr lang="en-US" sz="3200" dirty="0"/>
          </a:p>
          <a:p>
            <a:pPr lvl="0"/>
            <a:r>
              <a:rPr lang="en-US" dirty="0"/>
              <a:t>Its sigmoid shape reflects cooperative binding—binding of one O₂ molecule increases affinity for the next.</a:t>
            </a:r>
            <a:endParaRPr lang="en-US" sz="3200" dirty="0"/>
          </a:p>
          <a:p>
            <a:pPr lvl="0"/>
            <a:r>
              <a:rPr lang="en-US" dirty="0"/>
              <a:t>Low P50 = high affinity (left shift)</a:t>
            </a:r>
            <a:endParaRPr lang="en-US" sz="3200" dirty="0"/>
          </a:p>
          <a:p>
            <a:pPr lvl="1"/>
            <a:r>
              <a:rPr lang="en-US" dirty="0"/>
              <a:t>Hypothermia, Hyperventilation, Carbon monoxide poisoning, fetal hemoglobin, anemia, high altitude</a:t>
            </a:r>
            <a:endParaRPr lang="en-US" sz="2800" dirty="0"/>
          </a:p>
          <a:p>
            <a:pPr lvl="0"/>
            <a:r>
              <a:rPr lang="en-US" dirty="0"/>
              <a:t>High P50 = low affinity (right shift)</a:t>
            </a:r>
            <a:endParaRPr lang="en-US" sz="3200" dirty="0"/>
          </a:p>
          <a:p>
            <a:pPr lvl="1"/>
            <a:r>
              <a:rPr lang="en-US" dirty="0"/>
              <a:t>Exercise, fever, renal failure, sepsis, pregnancy, hyperthyroidism (Grave’s Disease)</a:t>
            </a:r>
            <a:endParaRPr lang="en-US" sz="2800" dirty="0"/>
          </a:p>
          <a:p>
            <a:pPr lvl="0"/>
            <a:r>
              <a:rPr lang="en-US" dirty="0"/>
              <a:t>Why this matters: Small shifts dramatically alter oxygen delivery, even if </a:t>
            </a:r>
            <a:r>
              <a:rPr lang="en-US" dirty="0" err="1"/>
              <a:t>PaO</a:t>
            </a:r>
            <a:r>
              <a:rPr lang="en-US" dirty="0"/>
              <a:t>₂ appears normal.</a:t>
            </a:r>
            <a:endParaRPr lang="en-US" sz="3200" dirty="0"/>
          </a:p>
          <a:p>
            <a:endParaRPr lang="en-US" dirty="0"/>
          </a:p>
        </p:txBody>
      </p:sp>
    </p:spTree>
    <p:extLst>
      <p:ext uri="{BB962C8B-B14F-4D97-AF65-F5344CB8AC3E}">
        <p14:creationId xmlns:p14="http://schemas.microsoft.com/office/powerpoint/2010/main" val="316902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DF) The oxyhaemoglobin dissociation curve in critical illness">
            <a:extLst>
              <a:ext uri="{FF2B5EF4-FFF2-40B4-BE49-F238E27FC236}">
                <a16:creationId xmlns:a16="http://schemas.microsoft.com/office/drawing/2014/main" id="{BC86DABD-9AAF-27C3-7945-D4A66A20EAE0}"/>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3754" b="19918"/>
          <a:stretch>
            <a:fillRect/>
          </a:stretch>
        </p:blipFill>
        <p:spPr bwMode="auto">
          <a:xfrm>
            <a:off x="2049644" y="466052"/>
            <a:ext cx="6763052" cy="5627231"/>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44AABDC2-3ACE-CBD1-B3D9-E27DF103CD08}"/>
              </a:ext>
            </a:extLst>
          </p:cNvPr>
          <p:cNvSpPr txBox="1"/>
          <p:nvPr/>
        </p:nvSpPr>
        <p:spPr>
          <a:xfrm>
            <a:off x="2618396" y="6478516"/>
            <a:ext cx="7307483" cy="369332"/>
          </a:xfrm>
          <a:prstGeom prst="rect">
            <a:avLst/>
          </a:prstGeom>
          <a:noFill/>
        </p:spPr>
        <p:txBody>
          <a:bodyPr wrap="square" rtlCol="0">
            <a:spAutoFit/>
          </a:bodyPr>
          <a:lstStyle/>
          <a:p>
            <a:r>
              <a:rPr lang="en-US" dirty="0"/>
              <a:t>Oxygen partial pressure (mmHg): how much oxygen is available</a:t>
            </a:r>
          </a:p>
        </p:txBody>
      </p:sp>
      <p:sp>
        <p:nvSpPr>
          <p:cNvPr id="6" name="TextBox 5">
            <a:extLst>
              <a:ext uri="{FF2B5EF4-FFF2-40B4-BE49-F238E27FC236}">
                <a16:creationId xmlns:a16="http://schemas.microsoft.com/office/drawing/2014/main" id="{E59873F9-2B88-D3F1-C007-32A9146E01BD}"/>
              </a:ext>
            </a:extLst>
          </p:cNvPr>
          <p:cNvSpPr txBox="1"/>
          <p:nvPr/>
        </p:nvSpPr>
        <p:spPr>
          <a:xfrm rot="16200000">
            <a:off x="-1368285" y="2604515"/>
            <a:ext cx="5718313" cy="646331"/>
          </a:xfrm>
          <a:prstGeom prst="rect">
            <a:avLst/>
          </a:prstGeom>
          <a:noFill/>
        </p:spPr>
        <p:txBody>
          <a:bodyPr wrap="square" rtlCol="0">
            <a:spAutoFit/>
          </a:bodyPr>
          <a:lstStyle/>
          <a:p>
            <a:r>
              <a:rPr lang="en-US" dirty="0"/>
              <a:t>Oxygen Saturation Hemoglobin:</a:t>
            </a:r>
          </a:p>
          <a:p>
            <a:r>
              <a:rPr lang="en-US" dirty="0"/>
              <a:t>How much oxygen hemoglobin is carrying</a:t>
            </a:r>
          </a:p>
        </p:txBody>
      </p:sp>
      <p:cxnSp>
        <p:nvCxnSpPr>
          <p:cNvPr id="8" name="Straight Connector 7">
            <a:extLst>
              <a:ext uri="{FF2B5EF4-FFF2-40B4-BE49-F238E27FC236}">
                <a16:creationId xmlns:a16="http://schemas.microsoft.com/office/drawing/2014/main" id="{974AF901-E0B3-5A36-0BC5-42C99BA401D5}"/>
              </a:ext>
            </a:extLst>
          </p:cNvPr>
          <p:cNvCxnSpPr>
            <a:cxnSpLocks/>
          </p:cNvCxnSpPr>
          <p:nvPr/>
        </p:nvCxnSpPr>
        <p:spPr>
          <a:xfrm>
            <a:off x="2259497" y="2226365"/>
            <a:ext cx="243177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8FAC7D41-BF23-F94A-3072-7655AE051E21}"/>
              </a:ext>
            </a:extLst>
          </p:cNvPr>
          <p:cNvCxnSpPr>
            <a:cxnSpLocks/>
          </p:cNvCxnSpPr>
          <p:nvPr/>
        </p:nvCxnSpPr>
        <p:spPr>
          <a:xfrm>
            <a:off x="4654827" y="2226365"/>
            <a:ext cx="72887" cy="3670852"/>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AFD8F125-A8EE-F40C-9CBD-B8D1C067157C}"/>
              </a:ext>
            </a:extLst>
          </p:cNvPr>
          <p:cNvSpPr txBox="1"/>
          <p:nvPr/>
        </p:nvSpPr>
        <p:spPr>
          <a:xfrm>
            <a:off x="4492488" y="5837583"/>
            <a:ext cx="596348" cy="369332"/>
          </a:xfrm>
          <a:prstGeom prst="rect">
            <a:avLst/>
          </a:prstGeom>
          <a:noFill/>
        </p:spPr>
        <p:txBody>
          <a:bodyPr wrap="square" rtlCol="0">
            <a:spAutoFit/>
          </a:bodyPr>
          <a:lstStyle/>
          <a:p>
            <a:r>
              <a:rPr lang="en-US" dirty="0">
                <a:solidFill>
                  <a:srgbClr val="0070C0"/>
                </a:solidFill>
              </a:rPr>
              <a:t>27</a:t>
            </a:r>
          </a:p>
        </p:txBody>
      </p:sp>
      <p:sp>
        <p:nvSpPr>
          <p:cNvPr id="14" name="TextBox 13">
            <a:extLst>
              <a:ext uri="{FF2B5EF4-FFF2-40B4-BE49-F238E27FC236}">
                <a16:creationId xmlns:a16="http://schemas.microsoft.com/office/drawing/2014/main" id="{A4604292-866E-DEE4-E756-BD4BC909FBD5}"/>
              </a:ext>
            </a:extLst>
          </p:cNvPr>
          <p:cNvSpPr txBox="1"/>
          <p:nvPr/>
        </p:nvSpPr>
        <p:spPr>
          <a:xfrm>
            <a:off x="9580457" y="149015"/>
            <a:ext cx="2564296" cy="2308324"/>
          </a:xfrm>
          <a:prstGeom prst="rect">
            <a:avLst/>
          </a:prstGeom>
          <a:noFill/>
        </p:spPr>
        <p:txBody>
          <a:bodyPr wrap="square">
            <a:spAutoFit/>
          </a:bodyPr>
          <a:lstStyle/>
          <a:p>
            <a:r>
              <a:rPr lang="en-US" sz="1200" dirty="0"/>
              <a:t>X-axis: Partial pressure of oxygen (PO₂, mmHg) – how much oxygen is available</a:t>
            </a:r>
          </a:p>
          <a:p>
            <a:r>
              <a:rPr lang="en-US" sz="1200" dirty="0" err="1"/>
              <a:t>PaO</a:t>
            </a:r>
            <a:r>
              <a:rPr lang="en-US" sz="1200" dirty="0"/>
              <a:t>₂</a:t>
            </a:r>
          </a:p>
          <a:p>
            <a:r>
              <a:rPr lang="en-US" sz="1200" dirty="0"/>
              <a:t>PaO2 is measured by the ABG test (arterial blood gas test)</a:t>
            </a:r>
          </a:p>
          <a:p>
            <a:endParaRPr lang="en-US" sz="1200" dirty="0"/>
          </a:p>
          <a:p>
            <a:r>
              <a:rPr lang="en-US" sz="1200" dirty="0"/>
              <a:t>Y-axis: Percent saturation of hemoglobin – how much oxygen hemoglobin is carrying</a:t>
            </a:r>
          </a:p>
          <a:p>
            <a:r>
              <a:rPr lang="en-US" sz="1200" dirty="0" err="1"/>
              <a:t>SaO</a:t>
            </a:r>
            <a:r>
              <a:rPr lang="en-US" sz="1200" dirty="0"/>
              <a:t>₂ / SO₂</a:t>
            </a:r>
          </a:p>
          <a:p>
            <a:r>
              <a:rPr lang="en-US" sz="1200" dirty="0"/>
              <a:t>Correlates to the oximeter</a:t>
            </a:r>
          </a:p>
        </p:txBody>
      </p:sp>
      <p:cxnSp>
        <p:nvCxnSpPr>
          <p:cNvPr id="16" name="Straight Connector 15">
            <a:extLst>
              <a:ext uri="{FF2B5EF4-FFF2-40B4-BE49-F238E27FC236}">
                <a16:creationId xmlns:a16="http://schemas.microsoft.com/office/drawing/2014/main" id="{C6923AEF-CB6F-8A1C-E9E4-9C690D6B2988}"/>
              </a:ext>
            </a:extLst>
          </p:cNvPr>
          <p:cNvCxnSpPr/>
          <p:nvPr/>
        </p:nvCxnSpPr>
        <p:spPr>
          <a:xfrm>
            <a:off x="2259497" y="2146852"/>
            <a:ext cx="1537251"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7" name="Straight Connector 16">
            <a:extLst>
              <a:ext uri="{FF2B5EF4-FFF2-40B4-BE49-F238E27FC236}">
                <a16:creationId xmlns:a16="http://schemas.microsoft.com/office/drawing/2014/main" id="{0334ABB0-B9A9-9716-38CB-FF1CBC3B740C}"/>
              </a:ext>
            </a:extLst>
          </p:cNvPr>
          <p:cNvCxnSpPr>
            <a:cxnSpLocks/>
          </p:cNvCxnSpPr>
          <p:nvPr/>
        </p:nvCxnSpPr>
        <p:spPr>
          <a:xfrm flipV="1">
            <a:off x="3863009" y="2146852"/>
            <a:ext cx="0" cy="3690731"/>
          </a:xfrm>
          <a:prstGeom prst="line">
            <a:avLst/>
          </a:prstGeom>
        </p:spPr>
        <p:style>
          <a:lnRef idx="2">
            <a:schemeClr val="accent5"/>
          </a:lnRef>
          <a:fillRef idx="0">
            <a:schemeClr val="accent5"/>
          </a:fillRef>
          <a:effectRef idx="1">
            <a:schemeClr val="accent5"/>
          </a:effectRef>
          <a:fontRef idx="minor">
            <a:schemeClr val="tx1"/>
          </a:fontRef>
        </p:style>
      </p:cxnSp>
      <p:sp>
        <p:nvSpPr>
          <p:cNvPr id="20" name="TextBox 19">
            <a:extLst>
              <a:ext uri="{FF2B5EF4-FFF2-40B4-BE49-F238E27FC236}">
                <a16:creationId xmlns:a16="http://schemas.microsoft.com/office/drawing/2014/main" id="{426044DF-E703-FC64-21B9-97D6A7A3292D}"/>
              </a:ext>
            </a:extLst>
          </p:cNvPr>
          <p:cNvSpPr txBox="1"/>
          <p:nvPr/>
        </p:nvSpPr>
        <p:spPr>
          <a:xfrm>
            <a:off x="3612351" y="5786837"/>
            <a:ext cx="798967" cy="861774"/>
          </a:xfrm>
          <a:prstGeom prst="rect">
            <a:avLst/>
          </a:prstGeom>
          <a:noFill/>
        </p:spPr>
        <p:txBody>
          <a:bodyPr wrap="square" rtlCol="0">
            <a:spAutoFit/>
          </a:bodyPr>
          <a:lstStyle/>
          <a:p>
            <a:r>
              <a:rPr lang="en-US" sz="1600" dirty="0">
                <a:solidFill>
                  <a:srgbClr val="7030A0"/>
                </a:solidFill>
              </a:rPr>
              <a:t>15</a:t>
            </a:r>
          </a:p>
          <a:p>
            <a:r>
              <a:rPr lang="en-US" sz="1600" dirty="0">
                <a:solidFill>
                  <a:srgbClr val="7030A0"/>
                </a:solidFill>
              </a:rPr>
              <a:t>Lower</a:t>
            </a:r>
          </a:p>
          <a:p>
            <a:r>
              <a:rPr lang="en-US" sz="1600" dirty="0">
                <a:solidFill>
                  <a:srgbClr val="7030A0"/>
                </a:solidFill>
              </a:rPr>
              <a:t>p50</a:t>
            </a:r>
          </a:p>
        </p:txBody>
      </p:sp>
      <p:sp>
        <p:nvSpPr>
          <p:cNvPr id="21" name="TextBox 20">
            <a:extLst>
              <a:ext uri="{FF2B5EF4-FFF2-40B4-BE49-F238E27FC236}">
                <a16:creationId xmlns:a16="http://schemas.microsoft.com/office/drawing/2014/main" id="{CC0C857E-8B1F-BAC0-BF48-9CDA303D0627}"/>
              </a:ext>
            </a:extLst>
          </p:cNvPr>
          <p:cNvSpPr txBox="1"/>
          <p:nvPr/>
        </p:nvSpPr>
        <p:spPr>
          <a:xfrm>
            <a:off x="2491411" y="1470766"/>
            <a:ext cx="1229139" cy="369332"/>
          </a:xfrm>
          <a:prstGeom prst="rect">
            <a:avLst/>
          </a:prstGeom>
          <a:noFill/>
        </p:spPr>
        <p:txBody>
          <a:bodyPr wrap="square" rtlCol="0">
            <a:spAutoFit/>
          </a:bodyPr>
          <a:lstStyle/>
          <a:p>
            <a:r>
              <a:rPr lang="en-US" dirty="0">
                <a:solidFill>
                  <a:srgbClr val="7030A0"/>
                </a:solidFill>
              </a:rPr>
              <a:t>Shift Left</a:t>
            </a:r>
          </a:p>
        </p:txBody>
      </p:sp>
      <p:cxnSp>
        <p:nvCxnSpPr>
          <p:cNvPr id="22" name="Straight Connector 21">
            <a:extLst>
              <a:ext uri="{FF2B5EF4-FFF2-40B4-BE49-F238E27FC236}">
                <a16:creationId xmlns:a16="http://schemas.microsoft.com/office/drawing/2014/main" id="{01719B44-5445-842A-3F06-BB3471B75530}"/>
              </a:ext>
            </a:extLst>
          </p:cNvPr>
          <p:cNvCxnSpPr>
            <a:cxnSpLocks/>
          </p:cNvCxnSpPr>
          <p:nvPr/>
        </p:nvCxnSpPr>
        <p:spPr>
          <a:xfrm>
            <a:off x="2259497" y="2356416"/>
            <a:ext cx="3054625"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8" name="Straight Connector 27">
            <a:extLst>
              <a:ext uri="{FF2B5EF4-FFF2-40B4-BE49-F238E27FC236}">
                <a16:creationId xmlns:a16="http://schemas.microsoft.com/office/drawing/2014/main" id="{0E4D854A-4F9D-9B7D-AEEA-F8B0E268358F}"/>
              </a:ext>
            </a:extLst>
          </p:cNvPr>
          <p:cNvCxnSpPr>
            <a:cxnSpLocks/>
          </p:cNvCxnSpPr>
          <p:nvPr/>
        </p:nvCxnSpPr>
        <p:spPr>
          <a:xfrm>
            <a:off x="5327374" y="2390536"/>
            <a:ext cx="0" cy="3447047"/>
          </a:xfrm>
          <a:prstGeom prst="line">
            <a:avLst/>
          </a:prstGeom>
        </p:spPr>
        <p:style>
          <a:lnRef idx="1">
            <a:schemeClr val="accent6"/>
          </a:lnRef>
          <a:fillRef idx="0">
            <a:schemeClr val="accent6"/>
          </a:fillRef>
          <a:effectRef idx="0">
            <a:schemeClr val="accent6"/>
          </a:effectRef>
          <a:fontRef idx="minor">
            <a:schemeClr val="tx1"/>
          </a:fontRef>
        </p:style>
      </p:cxnSp>
      <p:sp>
        <p:nvSpPr>
          <p:cNvPr id="30" name="TextBox 29">
            <a:extLst>
              <a:ext uri="{FF2B5EF4-FFF2-40B4-BE49-F238E27FC236}">
                <a16:creationId xmlns:a16="http://schemas.microsoft.com/office/drawing/2014/main" id="{99B9DC36-9415-34F1-4C8F-232565A25657}"/>
              </a:ext>
            </a:extLst>
          </p:cNvPr>
          <p:cNvSpPr txBox="1"/>
          <p:nvPr/>
        </p:nvSpPr>
        <p:spPr>
          <a:xfrm>
            <a:off x="5126935" y="5779890"/>
            <a:ext cx="969065" cy="861774"/>
          </a:xfrm>
          <a:prstGeom prst="rect">
            <a:avLst/>
          </a:prstGeom>
          <a:noFill/>
        </p:spPr>
        <p:txBody>
          <a:bodyPr wrap="square" rtlCol="0">
            <a:spAutoFit/>
          </a:bodyPr>
          <a:lstStyle/>
          <a:p>
            <a:r>
              <a:rPr lang="en-US" sz="1600" dirty="0">
                <a:solidFill>
                  <a:schemeClr val="accent6"/>
                </a:solidFill>
              </a:rPr>
              <a:t>32</a:t>
            </a:r>
          </a:p>
          <a:p>
            <a:r>
              <a:rPr lang="en-US" sz="1600" dirty="0">
                <a:solidFill>
                  <a:schemeClr val="accent6"/>
                </a:solidFill>
              </a:rPr>
              <a:t>Higher</a:t>
            </a:r>
          </a:p>
          <a:p>
            <a:r>
              <a:rPr lang="en-US" sz="1600" dirty="0">
                <a:solidFill>
                  <a:schemeClr val="accent6"/>
                </a:solidFill>
              </a:rPr>
              <a:t>p50</a:t>
            </a:r>
          </a:p>
        </p:txBody>
      </p:sp>
      <p:sp>
        <p:nvSpPr>
          <p:cNvPr id="31" name="TextBox 30">
            <a:extLst>
              <a:ext uri="{FF2B5EF4-FFF2-40B4-BE49-F238E27FC236}">
                <a16:creationId xmlns:a16="http://schemas.microsoft.com/office/drawing/2014/main" id="{9BF15629-228A-3417-9B42-19C3B63F497C}"/>
              </a:ext>
            </a:extLst>
          </p:cNvPr>
          <p:cNvSpPr txBox="1"/>
          <p:nvPr/>
        </p:nvSpPr>
        <p:spPr>
          <a:xfrm>
            <a:off x="5472628" y="3692459"/>
            <a:ext cx="1391999" cy="369332"/>
          </a:xfrm>
          <a:prstGeom prst="rect">
            <a:avLst/>
          </a:prstGeom>
          <a:noFill/>
        </p:spPr>
        <p:txBody>
          <a:bodyPr wrap="square" rtlCol="0">
            <a:spAutoFit/>
          </a:bodyPr>
          <a:lstStyle/>
          <a:p>
            <a:r>
              <a:rPr lang="en-US" dirty="0">
                <a:solidFill>
                  <a:schemeClr val="accent6"/>
                </a:solidFill>
              </a:rPr>
              <a:t>Shift Right</a:t>
            </a:r>
          </a:p>
        </p:txBody>
      </p:sp>
      <p:sp>
        <p:nvSpPr>
          <p:cNvPr id="33" name="TextBox 32">
            <a:extLst>
              <a:ext uri="{FF2B5EF4-FFF2-40B4-BE49-F238E27FC236}">
                <a16:creationId xmlns:a16="http://schemas.microsoft.com/office/drawing/2014/main" id="{350DB50E-F256-AD78-5E7C-7C6998E4B81B}"/>
              </a:ext>
            </a:extLst>
          </p:cNvPr>
          <p:cNvSpPr txBox="1"/>
          <p:nvPr/>
        </p:nvSpPr>
        <p:spPr>
          <a:xfrm>
            <a:off x="-448392" y="46014"/>
            <a:ext cx="2498036" cy="1384995"/>
          </a:xfrm>
          <a:prstGeom prst="rect">
            <a:avLst/>
          </a:prstGeom>
          <a:noFill/>
        </p:spPr>
        <p:txBody>
          <a:bodyPr wrap="square">
            <a:spAutoFit/>
          </a:bodyPr>
          <a:lstStyle/>
          <a:p>
            <a:pPr lvl="1"/>
            <a:r>
              <a:rPr lang="en-US" sz="1400" dirty="0">
                <a:solidFill>
                  <a:srgbClr val="7030A0"/>
                </a:solidFill>
              </a:rPr>
              <a:t>Hypothermia, Hyperventilation, Carbon monoxide poisoning, fetal hemoglobin, anemia, high altitude</a:t>
            </a:r>
            <a:endParaRPr lang="en-US" sz="1600" dirty="0">
              <a:solidFill>
                <a:srgbClr val="7030A0"/>
              </a:solidFill>
            </a:endParaRPr>
          </a:p>
        </p:txBody>
      </p:sp>
      <p:sp>
        <p:nvSpPr>
          <p:cNvPr id="35" name="TextBox 34">
            <a:extLst>
              <a:ext uri="{FF2B5EF4-FFF2-40B4-BE49-F238E27FC236}">
                <a16:creationId xmlns:a16="http://schemas.microsoft.com/office/drawing/2014/main" id="{8C009024-C3B5-7812-F4B8-CA264F68829A}"/>
              </a:ext>
            </a:extLst>
          </p:cNvPr>
          <p:cNvSpPr txBox="1"/>
          <p:nvPr/>
        </p:nvSpPr>
        <p:spPr>
          <a:xfrm>
            <a:off x="8693727" y="4419889"/>
            <a:ext cx="2897257" cy="1477328"/>
          </a:xfrm>
          <a:prstGeom prst="rect">
            <a:avLst/>
          </a:prstGeom>
          <a:noFill/>
        </p:spPr>
        <p:txBody>
          <a:bodyPr wrap="square">
            <a:spAutoFit/>
          </a:bodyPr>
          <a:lstStyle/>
          <a:p>
            <a:pPr lvl="1"/>
            <a:r>
              <a:rPr lang="en-US" dirty="0">
                <a:solidFill>
                  <a:schemeClr val="accent6"/>
                </a:solidFill>
              </a:rPr>
              <a:t>Exercise, fever, renal failure, sepsis, pregnancy, hyperthyroidism (Grave’s Disease)</a:t>
            </a:r>
            <a:endParaRPr lang="en-US" sz="2000" dirty="0">
              <a:solidFill>
                <a:schemeClr val="accent6"/>
              </a:solidFill>
            </a:endParaRPr>
          </a:p>
        </p:txBody>
      </p:sp>
      <p:sp>
        <p:nvSpPr>
          <p:cNvPr id="36" name="TextBox 35">
            <a:extLst>
              <a:ext uri="{FF2B5EF4-FFF2-40B4-BE49-F238E27FC236}">
                <a16:creationId xmlns:a16="http://schemas.microsoft.com/office/drawing/2014/main" id="{DC1E562D-C1ED-DF51-9F3B-2704BC9EAD84}"/>
              </a:ext>
            </a:extLst>
          </p:cNvPr>
          <p:cNvSpPr txBox="1"/>
          <p:nvPr/>
        </p:nvSpPr>
        <p:spPr>
          <a:xfrm>
            <a:off x="4379845" y="1726983"/>
            <a:ext cx="821633" cy="369332"/>
          </a:xfrm>
          <a:prstGeom prst="rect">
            <a:avLst/>
          </a:prstGeom>
          <a:noFill/>
        </p:spPr>
        <p:txBody>
          <a:bodyPr wrap="square" rtlCol="0">
            <a:spAutoFit/>
          </a:bodyPr>
          <a:lstStyle/>
          <a:p>
            <a:r>
              <a:rPr lang="en-US" dirty="0"/>
              <a:t>P50</a:t>
            </a:r>
          </a:p>
        </p:txBody>
      </p:sp>
      <p:sp>
        <p:nvSpPr>
          <p:cNvPr id="37" name="TextBox 36">
            <a:extLst>
              <a:ext uri="{FF2B5EF4-FFF2-40B4-BE49-F238E27FC236}">
                <a16:creationId xmlns:a16="http://schemas.microsoft.com/office/drawing/2014/main" id="{F594801D-568F-F980-5DEC-A294DF75A40D}"/>
              </a:ext>
            </a:extLst>
          </p:cNvPr>
          <p:cNvSpPr txBox="1"/>
          <p:nvPr/>
        </p:nvSpPr>
        <p:spPr>
          <a:xfrm>
            <a:off x="5346994" y="2226365"/>
            <a:ext cx="821633" cy="369332"/>
          </a:xfrm>
          <a:prstGeom prst="rect">
            <a:avLst/>
          </a:prstGeom>
          <a:noFill/>
        </p:spPr>
        <p:txBody>
          <a:bodyPr wrap="square" rtlCol="0">
            <a:spAutoFit/>
          </a:bodyPr>
          <a:lstStyle/>
          <a:p>
            <a:r>
              <a:rPr lang="en-US" dirty="0"/>
              <a:t>P50</a:t>
            </a:r>
          </a:p>
        </p:txBody>
      </p:sp>
      <p:sp>
        <p:nvSpPr>
          <p:cNvPr id="38" name="TextBox 37">
            <a:extLst>
              <a:ext uri="{FF2B5EF4-FFF2-40B4-BE49-F238E27FC236}">
                <a16:creationId xmlns:a16="http://schemas.microsoft.com/office/drawing/2014/main" id="{9FE15904-F979-BDCC-C716-8A5E5A739B67}"/>
              </a:ext>
            </a:extLst>
          </p:cNvPr>
          <p:cNvSpPr txBox="1"/>
          <p:nvPr/>
        </p:nvSpPr>
        <p:spPr>
          <a:xfrm>
            <a:off x="3403630" y="1769064"/>
            <a:ext cx="821633" cy="369332"/>
          </a:xfrm>
          <a:prstGeom prst="rect">
            <a:avLst/>
          </a:prstGeom>
          <a:noFill/>
        </p:spPr>
        <p:txBody>
          <a:bodyPr wrap="square" rtlCol="0">
            <a:spAutoFit/>
          </a:bodyPr>
          <a:lstStyle/>
          <a:p>
            <a:r>
              <a:rPr lang="en-US" dirty="0"/>
              <a:t>P50</a:t>
            </a:r>
          </a:p>
        </p:txBody>
      </p:sp>
    </p:spTree>
    <p:extLst>
      <p:ext uri="{BB962C8B-B14F-4D97-AF65-F5344CB8AC3E}">
        <p14:creationId xmlns:p14="http://schemas.microsoft.com/office/powerpoint/2010/main" val="130335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21" grpId="0"/>
      <p:bldP spid="3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500E6-9446-FE27-0085-5E6FFD4E50D7}"/>
              </a:ext>
            </a:extLst>
          </p:cNvPr>
          <p:cNvSpPr>
            <a:spLocks noGrp="1"/>
          </p:cNvSpPr>
          <p:nvPr>
            <p:ph type="title"/>
          </p:nvPr>
        </p:nvSpPr>
        <p:spPr/>
        <p:txBody>
          <a:bodyPr/>
          <a:lstStyle/>
          <a:p>
            <a:r>
              <a:rPr lang="en-US" dirty="0"/>
              <a:t>CO2 Transport</a:t>
            </a:r>
          </a:p>
        </p:txBody>
      </p:sp>
      <p:pic>
        <p:nvPicPr>
          <p:cNvPr id="6" name="Content Placeholder 5">
            <a:extLst>
              <a:ext uri="{FF2B5EF4-FFF2-40B4-BE49-F238E27FC236}">
                <a16:creationId xmlns:a16="http://schemas.microsoft.com/office/drawing/2014/main" id="{F1BAE2D3-1C30-ED6F-6122-8F12C60F297C}"/>
              </a:ext>
            </a:extLst>
          </p:cNvPr>
          <p:cNvPicPr>
            <a:picLocks noGrp="1" noChangeAspect="1"/>
          </p:cNvPicPr>
          <p:nvPr>
            <p:ph idx="1"/>
          </p:nvPr>
        </p:nvPicPr>
        <p:blipFill>
          <a:blip r:embed="rId2"/>
          <a:srcRect r="21267"/>
          <a:stretch>
            <a:fillRect/>
          </a:stretch>
        </p:blipFill>
        <p:spPr>
          <a:xfrm>
            <a:off x="1000303" y="1941341"/>
            <a:ext cx="9864358" cy="3411415"/>
          </a:xfrm>
          <a:prstGeom prst="rect">
            <a:avLst/>
          </a:prstGeom>
        </p:spPr>
      </p:pic>
    </p:spTree>
    <p:extLst>
      <p:ext uri="{BB962C8B-B14F-4D97-AF65-F5344CB8AC3E}">
        <p14:creationId xmlns:p14="http://schemas.microsoft.com/office/powerpoint/2010/main" val="3746608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525C2-D534-A3C1-3B19-A1F4415BB09A}"/>
              </a:ext>
            </a:extLst>
          </p:cNvPr>
          <p:cNvSpPr>
            <a:spLocks noGrp="1"/>
          </p:cNvSpPr>
          <p:nvPr>
            <p:ph type="title"/>
          </p:nvPr>
        </p:nvSpPr>
        <p:spPr>
          <a:xfrm>
            <a:off x="595071" y="168980"/>
            <a:ext cx="3159012" cy="1059484"/>
          </a:xfrm>
        </p:spPr>
        <p:txBody>
          <a:bodyPr>
            <a:normAutofit/>
          </a:bodyPr>
          <a:lstStyle/>
          <a:p>
            <a:r>
              <a:rPr lang="en-US" sz="4000" dirty="0"/>
              <a:t>CO2 Trasport</a:t>
            </a:r>
          </a:p>
        </p:txBody>
      </p:sp>
      <p:pic>
        <p:nvPicPr>
          <p:cNvPr id="4" name="Content Placeholder 3" descr="Pin on Chapter 22: Respiratory System">
            <a:extLst>
              <a:ext uri="{FF2B5EF4-FFF2-40B4-BE49-F238E27FC236}">
                <a16:creationId xmlns:a16="http://schemas.microsoft.com/office/drawing/2014/main" id="{F26AB8C4-6363-39FD-596B-BFD637F54CD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4668"/>
          <a:stretch>
            <a:fillRect/>
          </a:stretch>
        </p:blipFill>
        <p:spPr bwMode="auto">
          <a:xfrm>
            <a:off x="727238" y="1113182"/>
            <a:ext cx="10057351" cy="5261113"/>
          </a:xfrm>
          <a:prstGeom prst="rect">
            <a:avLst/>
          </a:prstGeom>
          <a:noFill/>
          <a:ln>
            <a:noFill/>
          </a:ln>
        </p:spPr>
      </p:pic>
      <p:sp>
        <p:nvSpPr>
          <p:cNvPr id="6" name="TextBox 5">
            <a:extLst>
              <a:ext uri="{FF2B5EF4-FFF2-40B4-BE49-F238E27FC236}">
                <a16:creationId xmlns:a16="http://schemas.microsoft.com/office/drawing/2014/main" id="{8BFCC65E-9E3D-7A5C-02BF-919267D91009}"/>
              </a:ext>
            </a:extLst>
          </p:cNvPr>
          <p:cNvSpPr txBox="1"/>
          <p:nvPr/>
        </p:nvSpPr>
        <p:spPr>
          <a:xfrm>
            <a:off x="2036180" y="4893206"/>
            <a:ext cx="6096000" cy="369332"/>
          </a:xfrm>
          <a:prstGeom prst="rect">
            <a:avLst/>
          </a:prstGeom>
          <a:noFill/>
        </p:spPr>
        <p:txBody>
          <a:bodyPr wrap="square">
            <a:spAutoFit/>
          </a:bodyPr>
          <a:lstStyle/>
          <a:p>
            <a:r>
              <a:rPr lang="en-US" b="1" dirty="0">
                <a:solidFill>
                  <a:srgbClr val="FF0000"/>
                </a:solidFill>
                <a:highlight>
                  <a:srgbClr val="00FF00"/>
                </a:highlight>
              </a:rPr>
              <a:t>CO₂ binding helps release O₂</a:t>
            </a:r>
            <a:r>
              <a:rPr lang="en-US" dirty="0">
                <a:solidFill>
                  <a:srgbClr val="FF0000"/>
                </a:solidFill>
                <a:highlight>
                  <a:srgbClr val="00FF00"/>
                </a:highlight>
              </a:rPr>
              <a:t> (Bohr effect).</a:t>
            </a:r>
          </a:p>
        </p:txBody>
      </p:sp>
      <p:sp>
        <p:nvSpPr>
          <p:cNvPr id="8" name="TextBox 7">
            <a:extLst>
              <a:ext uri="{FF2B5EF4-FFF2-40B4-BE49-F238E27FC236}">
                <a16:creationId xmlns:a16="http://schemas.microsoft.com/office/drawing/2014/main" id="{1A60A19E-725B-2A34-8165-AAF86A9A0ABE}"/>
              </a:ext>
            </a:extLst>
          </p:cNvPr>
          <p:cNvSpPr txBox="1"/>
          <p:nvPr/>
        </p:nvSpPr>
        <p:spPr>
          <a:xfrm>
            <a:off x="3916482" y="5375486"/>
            <a:ext cx="6633882" cy="369332"/>
          </a:xfrm>
          <a:prstGeom prst="rect">
            <a:avLst/>
          </a:prstGeom>
          <a:noFill/>
        </p:spPr>
        <p:txBody>
          <a:bodyPr wrap="square">
            <a:spAutoFit/>
          </a:bodyPr>
          <a:lstStyle/>
          <a:p>
            <a:r>
              <a:rPr lang="en-US" dirty="0">
                <a:highlight>
                  <a:srgbClr val="FFFF00"/>
                </a:highlight>
              </a:rPr>
              <a:t>Hemoglobin releases O₂</a:t>
            </a:r>
          </a:p>
        </p:txBody>
      </p:sp>
      <p:sp>
        <p:nvSpPr>
          <p:cNvPr id="9" name="TextBox 8">
            <a:extLst>
              <a:ext uri="{FF2B5EF4-FFF2-40B4-BE49-F238E27FC236}">
                <a16:creationId xmlns:a16="http://schemas.microsoft.com/office/drawing/2014/main" id="{AD3DA8B2-94DD-8F2E-1EB3-7E7CB76B8372}"/>
              </a:ext>
            </a:extLst>
          </p:cNvPr>
          <p:cNvSpPr txBox="1"/>
          <p:nvPr/>
        </p:nvSpPr>
        <p:spPr>
          <a:xfrm>
            <a:off x="2724176" y="2793651"/>
            <a:ext cx="6633882" cy="369332"/>
          </a:xfrm>
          <a:prstGeom prst="rect">
            <a:avLst/>
          </a:prstGeom>
          <a:noFill/>
        </p:spPr>
        <p:txBody>
          <a:bodyPr wrap="square">
            <a:spAutoFit/>
          </a:bodyPr>
          <a:lstStyle/>
          <a:p>
            <a:r>
              <a:rPr lang="en-US" dirty="0">
                <a:highlight>
                  <a:srgbClr val="FFFF00"/>
                </a:highlight>
              </a:rPr>
              <a:t>CO2</a:t>
            </a:r>
            <a:r>
              <a:rPr lang="en-US" dirty="0">
                <a:highlight>
                  <a:srgbClr val="FFFF00"/>
                </a:highlight>
                <a:sym typeface="Wingdings" panose="05000000000000000000" pitchFamily="2" charset="2"/>
              </a:rPr>
              <a:t> enters RBC</a:t>
            </a:r>
            <a:endParaRPr lang="en-US" dirty="0">
              <a:highlight>
                <a:srgbClr val="FFFF00"/>
              </a:highlight>
            </a:endParaRPr>
          </a:p>
        </p:txBody>
      </p:sp>
      <p:sp>
        <p:nvSpPr>
          <p:cNvPr id="10" name="TextBox 9">
            <a:extLst>
              <a:ext uri="{FF2B5EF4-FFF2-40B4-BE49-F238E27FC236}">
                <a16:creationId xmlns:a16="http://schemas.microsoft.com/office/drawing/2014/main" id="{1C89A75C-4778-FB0F-A266-EFD28D901B96}"/>
              </a:ext>
            </a:extLst>
          </p:cNvPr>
          <p:cNvSpPr txBox="1"/>
          <p:nvPr/>
        </p:nvSpPr>
        <p:spPr>
          <a:xfrm>
            <a:off x="7539319" y="1036930"/>
            <a:ext cx="1443317" cy="646331"/>
          </a:xfrm>
          <a:prstGeom prst="rect">
            <a:avLst/>
          </a:prstGeom>
          <a:noFill/>
        </p:spPr>
        <p:txBody>
          <a:bodyPr wrap="square">
            <a:spAutoFit/>
          </a:bodyPr>
          <a:lstStyle/>
          <a:p>
            <a:r>
              <a:rPr lang="en-US" dirty="0">
                <a:highlight>
                  <a:srgbClr val="FFFF00"/>
                </a:highlight>
              </a:rPr>
              <a:t>bicarbonate transport</a:t>
            </a:r>
          </a:p>
        </p:txBody>
      </p:sp>
      <p:sp>
        <p:nvSpPr>
          <p:cNvPr id="11" name="TextBox 10">
            <a:extLst>
              <a:ext uri="{FF2B5EF4-FFF2-40B4-BE49-F238E27FC236}">
                <a16:creationId xmlns:a16="http://schemas.microsoft.com/office/drawing/2014/main" id="{9B053456-07B4-DB92-CE13-448B2E957C57}"/>
              </a:ext>
            </a:extLst>
          </p:cNvPr>
          <p:cNvSpPr txBox="1"/>
          <p:nvPr/>
        </p:nvSpPr>
        <p:spPr>
          <a:xfrm>
            <a:off x="10086756" y="3847458"/>
            <a:ext cx="1443317" cy="1200329"/>
          </a:xfrm>
          <a:prstGeom prst="rect">
            <a:avLst/>
          </a:prstGeom>
          <a:noFill/>
        </p:spPr>
        <p:txBody>
          <a:bodyPr wrap="square">
            <a:spAutoFit/>
          </a:bodyPr>
          <a:lstStyle/>
          <a:p>
            <a:r>
              <a:rPr lang="en-US" dirty="0">
                <a:highlight>
                  <a:srgbClr val="FFFF00"/>
                </a:highlight>
              </a:rPr>
              <a:t>Cl- enters RBC, bicarbonate exits</a:t>
            </a:r>
          </a:p>
        </p:txBody>
      </p:sp>
      <p:sp>
        <p:nvSpPr>
          <p:cNvPr id="12" name="TextBox 11">
            <a:extLst>
              <a:ext uri="{FF2B5EF4-FFF2-40B4-BE49-F238E27FC236}">
                <a16:creationId xmlns:a16="http://schemas.microsoft.com/office/drawing/2014/main" id="{12026713-F930-A079-84B6-7C3175DBEF74}"/>
              </a:ext>
            </a:extLst>
          </p:cNvPr>
          <p:cNvSpPr txBox="1"/>
          <p:nvPr/>
        </p:nvSpPr>
        <p:spPr>
          <a:xfrm>
            <a:off x="8736726" y="4523874"/>
            <a:ext cx="1443317" cy="1477328"/>
          </a:xfrm>
          <a:prstGeom prst="rect">
            <a:avLst/>
          </a:prstGeom>
          <a:noFill/>
        </p:spPr>
        <p:txBody>
          <a:bodyPr wrap="square">
            <a:spAutoFit/>
          </a:bodyPr>
          <a:lstStyle/>
          <a:p>
            <a:r>
              <a:rPr lang="en-US" dirty="0" err="1">
                <a:highlight>
                  <a:srgbClr val="FFFF00"/>
                </a:highlight>
              </a:rPr>
              <a:t>HHb</a:t>
            </a:r>
            <a:r>
              <a:rPr lang="en-US" dirty="0">
                <a:highlight>
                  <a:srgbClr val="FFFF00"/>
                </a:highlight>
              </a:rPr>
              <a:t>(reduced </a:t>
            </a:r>
            <a:r>
              <a:rPr lang="en-US" dirty="0" err="1">
                <a:highlight>
                  <a:srgbClr val="FFFF00"/>
                </a:highlight>
              </a:rPr>
              <a:t>hemoglb</a:t>
            </a:r>
            <a:r>
              <a:rPr lang="en-US" dirty="0">
                <a:highlight>
                  <a:srgbClr val="FFFF00"/>
                </a:highlight>
              </a:rPr>
              <a:t>) (hemoglobin buffers H+ ions)</a:t>
            </a:r>
          </a:p>
        </p:txBody>
      </p:sp>
      <p:sp>
        <p:nvSpPr>
          <p:cNvPr id="13" name="TextBox 12">
            <a:extLst>
              <a:ext uri="{FF2B5EF4-FFF2-40B4-BE49-F238E27FC236}">
                <a16:creationId xmlns:a16="http://schemas.microsoft.com/office/drawing/2014/main" id="{38091EAA-DDAD-19FE-F427-0678D54A52F3}"/>
              </a:ext>
            </a:extLst>
          </p:cNvPr>
          <p:cNvSpPr txBox="1"/>
          <p:nvPr/>
        </p:nvSpPr>
        <p:spPr>
          <a:xfrm>
            <a:off x="7144871" y="3490682"/>
            <a:ext cx="1443317" cy="307777"/>
          </a:xfrm>
          <a:prstGeom prst="rect">
            <a:avLst/>
          </a:prstGeom>
          <a:noFill/>
        </p:spPr>
        <p:txBody>
          <a:bodyPr wrap="square" rtlCol="0">
            <a:spAutoFit/>
          </a:bodyPr>
          <a:lstStyle/>
          <a:p>
            <a:r>
              <a:rPr lang="en-US" sz="1400" dirty="0">
                <a:highlight>
                  <a:srgbClr val="FFFF00"/>
                </a:highlight>
              </a:rPr>
              <a:t>Hb binds Co2</a:t>
            </a:r>
          </a:p>
        </p:txBody>
      </p:sp>
      <p:sp>
        <p:nvSpPr>
          <p:cNvPr id="5" name="TextBox 4">
            <a:extLst>
              <a:ext uri="{FF2B5EF4-FFF2-40B4-BE49-F238E27FC236}">
                <a16:creationId xmlns:a16="http://schemas.microsoft.com/office/drawing/2014/main" id="{D62B7D5D-A386-9BEA-7434-7756155013F5}"/>
              </a:ext>
            </a:extLst>
          </p:cNvPr>
          <p:cNvSpPr txBox="1"/>
          <p:nvPr/>
        </p:nvSpPr>
        <p:spPr>
          <a:xfrm>
            <a:off x="8982636" y="6408678"/>
            <a:ext cx="6094708" cy="369332"/>
          </a:xfrm>
          <a:prstGeom prst="rect">
            <a:avLst/>
          </a:prstGeom>
          <a:noFill/>
        </p:spPr>
        <p:txBody>
          <a:bodyPr wrap="square">
            <a:spAutoFit/>
          </a:bodyPr>
          <a:lstStyle/>
          <a:p>
            <a:r>
              <a:rPr lang="en-US" dirty="0"/>
              <a:t>H₂CO₃ = Carbonic Acid</a:t>
            </a:r>
          </a:p>
        </p:txBody>
      </p:sp>
      <p:sp>
        <p:nvSpPr>
          <p:cNvPr id="14" name="TextBox 13">
            <a:extLst>
              <a:ext uri="{FF2B5EF4-FFF2-40B4-BE49-F238E27FC236}">
                <a16:creationId xmlns:a16="http://schemas.microsoft.com/office/drawing/2014/main" id="{CBED15FD-0FB1-89A9-F213-6C0DC4E62620}"/>
              </a:ext>
            </a:extLst>
          </p:cNvPr>
          <p:cNvSpPr txBox="1"/>
          <p:nvPr/>
        </p:nvSpPr>
        <p:spPr>
          <a:xfrm>
            <a:off x="6497888" y="514056"/>
            <a:ext cx="7766824" cy="369332"/>
          </a:xfrm>
          <a:prstGeom prst="rect">
            <a:avLst/>
          </a:prstGeom>
          <a:noFill/>
        </p:spPr>
        <p:txBody>
          <a:bodyPr wrap="square">
            <a:spAutoFit/>
          </a:bodyPr>
          <a:lstStyle/>
          <a:p>
            <a:r>
              <a:rPr lang="en-US" dirty="0"/>
              <a:t>CO₂ is carried safely as bicarbonate in the plasma</a:t>
            </a:r>
          </a:p>
        </p:txBody>
      </p:sp>
      <p:sp>
        <p:nvSpPr>
          <p:cNvPr id="15" name="Star: 5 Points 14">
            <a:extLst>
              <a:ext uri="{FF2B5EF4-FFF2-40B4-BE49-F238E27FC236}">
                <a16:creationId xmlns:a16="http://schemas.microsoft.com/office/drawing/2014/main" id="{550D7917-8FD8-D25B-63BC-C9889F9E1521}"/>
              </a:ext>
            </a:extLst>
          </p:cNvPr>
          <p:cNvSpPr/>
          <p:nvPr/>
        </p:nvSpPr>
        <p:spPr>
          <a:xfrm>
            <a:off x="10849586" y="2266475"/>
            <a:ext cx="1230351" cy="919705"/>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9AF3648-EB59-FFF5-FB8A-77C75C6382E8}"/>
              </a:ext>
            </a:extLst>
          </p:cNvPr>
          <p:cNvSpPr/>
          <p:nvPr/>
        </p:nvSpPr>
        <p:spPr>
          <a:xfrm>
            <a:off x="224935" y="3710635"/>
            <a:ext cx="1003609" cy="105948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Alveoli type 1 cells</a:t>
            </a:r>
          </a:p>
        </p:txBody>
      </p:sp>
    </p:spTree>
    <p:extLst>
      <p:ext uri="{BB962C8B-B14F-4D97-AF65-F5344CB8AC3E}">
        <p14:creationId xmlns:p14="http://schemas.microsoft.com/office/powerpoint/2010/main" val="31584876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2F467-A69B-2A34-7CD9-C5A209D59AE8}"/>
              </a:ext>
            </a:extLst>
          </p:cNvPr>
          <p:cNvSpPr>
            <a:spLocks noGrp="1"/>
          </p:cNvSpPr>
          <p:nvPr>
            <p:ph type="title"/>
          </p:nvPr>
        </p:nvSpPr>
        <p:spPr>
          <a:xfrm>
            <a:off x="592014" y="153192"/>
            <a:ext cx="4892597" cy="1325563"/>
          </a:xfrm>
        </p:spPr>
        <p:txBody>
          <a:bodyPr>
            <a:normAutofit/>
          </a:bodyPr>
          <a:lstStyle/>
          <a:p>
            <a:r>
              <a:rPr lang="en-US" sz="3600" dirty="0"/>
              <a:t>Neural Control Of Breathing</a:t>
            </a:r>
          </a:p>
        </p:txBody>
      </p:sp>
      <p:sp>
        <p:nvSpPr>
          <p:cNvPr id="3" name="Content Placeholder 2">
            <a:extLst>
              <a:ext uri="{FF2B5EF4-FFF2-40B4-BE49-F238E27FC236}">
                <a16:creationId xmlns:a16="http://schemas.microsoft.com/office/drawing/2014/main" id="{0D046F6D-B77A-1DCF-807E-AEC37553EB09}"/>
              </a:ext>
            </a:extLst>
          </p:cNvPr>
          <p:cNvSpPr>
            <a:spLocks noGrp="1"/>
          </p:cNvSpPr>
          <p:nvPr>
            <p:ph idx="1"/>
          </p:nvPr>
        </p:nvSpPr>
        <p:spPr>
          <a:xfrm>
            <a:off x="592015" y="1690688"/>
            <a:ext cx="4173714" cy="4351338"/>
          </a:xfrm>
        </p:spPr>
        <p:txBody>
          <a:bodyPr>
            <a:normAutofit fontScale="55000" lnSpcReduction="20000"/>
          </a:bodyPr>
          <a:lstStyle/>
          <a:p>
            <a:pPr marL="0" indent="0">
              <a:buNone/>
            </a:pPr>
            <a:r>
              <a:rPr lang="en-US" b="1" dirty="0"/>
              <a:t>Central Pattern Generator</a:t>
            </a:r>
            <a:endParaRPr lang="en-US" dirty="0"/>
          </a:p>
          <a:p>
            <a:pPr lvl="0"/>
            <a:r>
              <a:rPr lang="en-US" dirty="0"/>
              <a:t>Located in the medulla and pons</a:t>
            </a:r>
          </a:p>
          <a:p>
            <a:pPr lvl="0"/>
            <a:r>
              <a:rPr lang="en-US" dirty="0"/>
              <a:t>Generates the rhythmic drive for inspiration</a:t>
            </a:r>
          </a:p>
          <a:p>
            <a:pPr lvl="0"/>
            <a:r>
              <a:rPr lang="en-US" dirty="0">
                <a:solidFill>
                  <a:srgbClr val="FF0000"/>
                </a:solidFill>
              </a:rPr>
              <a:t>*Projects to diaphragm via phrenic nerve (C3–C5)</a:t>
            </a:r>
          </a:p>
          <a:p>
            <a:pPr lvl="0"/>
            <a:r>
              <a:rPr lang="en-US" dirty="0">
                <a:solidFill>
                  <a:srgbClr val="FF0000"/>
                </a:solidFill>
              </a:rPr>
              <a:t>*Intercostal nerves </a:t>
            </a:r>
            <a:r>
              <a:rPr lang="en-US" dirty="0">
                <a:solidFill>
                  <a:srgbClr val="FF0000"/>
                </a:solidFill>
                <a:sym typeface="Wingdings" panose="05000000000000000000" pitchFamily="2" charset="2"/>
              </a:rPr>
              <a:t> intercostal muscles (muscles between the ribs)</a:t>
            </a:r>
            <a:endParaRPr lang="en-US" dirty="0">
              <a:solidFill>
                <a:srgbClr val="FF0000"/>
              </a:solidFill>
            </a:endParaRPr>
          </a:p>
          <a:p>
            <a:pPr marL="0" indent="0">
              <a:buNone/>
            </a:pPr>
            <a:r>
              <a:rPr lang="en-US" b="1" dirty="0"/>
              <a:t>Central Chemoreceptors</a:t>
            </a:r>
            <a:endParaRPr lang="en-US" dirty="0"/>
          </a:p>
          <a:p>
            <a:pPr lvl="0"/>
            <a:r>
              <a:rPr lang="en-US" dirty="0"/>
              <a:t>Located near the medulla, bathing in CSF</a:t>
            </a:r>
          </a:p>
          <a:p>
            <a:pPr lvl="0"/>
            <a:r>
              <a:rPr lang="en-US" dirty="0"/>
              <a:t>Respond primarily to H⁺ generated from CO₂</a:t>
            </a:r>
          </a:p>
          <a:p>
            <a:pPr lvl="0"/>
            <a:r>
              <a:rPr lang="en-US" dirty="0"/>
              <a:t>Most powerful driver of ventilation</a:t>
            </a:r>
          </a:p>
          <a:p>
            <a:pPr lvl="0"/>
            <a:r>
              <a:rPr lang="en-US" dirty="0"/>
              <a:t>Do not respond directly to O₂</a:t>
            </a:r>
          </a:p>
          <a:p>
            <a:pPr marL="0" indent="0">
              <a:buNone/>
            </a:pPr>
            <a:r>
              <a:rPr lang="en-US" b="1" dirty="0"/>
              <a:t>Peripheral Chemoreceptors</a:t>
            </a:r>
            <a:r>
              <a:rPr lang="en-US" dirty="0"/>
              <a:t> </a:t>
            </a:r>
          </a:p>
          <a:p>
            <a:pPr lvl="0"/>
            <a:r>
              <a:rPr lang="en-US" dirty="0"/>
              <a:t>Located in </a:t>
            </a:r>
            <a:r>
              <a:rPr lang="en-US" u="sng" dirty="0"/>
              <a:t>carotid and aortic bodies</a:t>
            </a:r>
            <a:endParaRPr lang="en-US" dirty="0"/>
          </a:p>
          <a:p>
            <a:endParaRPr lang="en-US" dirty="0"/>
          </a:p>
        </p:txBody>
      </p:sp>
      <p:pic>
        <p:nvPicPr>
          <p:cNvPr id="4" name="Picture 3" descr="PPT - The Respiratory System Chapter 13—Part C PowerPoint Presentation ...">
            <a:extLst>
              <a:ext uri="{FF2B5EF4-FFF2-40B4-BE49-F238E27FC236}">
                <a16:creationId xmlns:a16="http://schemas.microsoft.com/office/drawing/2014/main" id="{6AC19A13-84EB-2DA8-97B9-9285E793293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6447" t="7612" r="5597" b="2109"/>
          <a:stretch>
            <a:fillRect/>
          </a:stretch>
        </p:blipFill>
        <p:spPr bwMode="auto">
          <a:xfrm>
            <a:off x="5056259" y="841870"/>
            <a:ext cx="6645323" cy="5112265"/>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EDDEDBDE-01B1-7259-4F21-C04C1734D477}"/>
              </a:ext>
            </a:extLst>
          </p:cNvPr>
          <p:cNvSpPr txBox="1"/>
          <p:nvPr/>
        </p:nvSpPr>
        <p:spPr>
          <a:xfrm>
            <a:off x="10709329" y="3138407"/>
            <a:ext cx="1154624" cy="519193"/>
          </a:xfrm>
          <a:prstGeom prst="rect">
            <a:avLst/>
          </a:prstGeom>
          <a:noFill/>
          <a:ln w="76200">
            <a:solidFill>
              <a:srgbClr val="FF0000"/>
            </a:solidFill>
          </a:ln>
        </p:spPr>
        <p:txBody>
          <a:bodyPr wrap="square" rtlCol="0">
            <a:spAutoFit/>
          </a:bodyPr>
          <a:lstStyle/>
          <a:p>
            <a:endParaRPr lang="en-US" dirty="0"/>
          </a:p>
        </p:txBody>
      </p:sp>
      <p:sp>
        <p:nvSpPr>
          <p:cNvPr id="6" name="TextBox 5">
            <a:extLst>
              <a:ext uri="{FF2B5EF4-FFF2-40B4-BE49-F238E27FC236}">
                <a16:creationId xmlns:a16="http://schemas.microsoft.com/office/drawing/2014/main" id="{B5ABD482-6E4B-CDD9-10B9-A491FB4DAC9A}"/>
              </a:ext>
            </a:extLst>
          </p:cNvPr>
          <p:cNvSpPr txBox="1"/>
          <p:nvPr/>
        </p:nvSpPr>
        <p:spPr>
          <a:xfrm>
            <a:off x="8714294" y="3957234"/>
            <a:ext cx="1154624" cy="519193"/>
          </a:xfrm>
          <a:prstGeom prst="rect">
            <a:avLst/>
          </a:prstGeom>
          <a:noFill/>
          <a:ln w="76200">
            <a:solidFill>
              <a:srgbClr val="FF0000"/>
            </a:solid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5CDD93FB-3690-7B8E-ADCF-2E22B580B689}"/>
              </a:ext>
            </a:extLst>
          </p:cNvPr>
          <p:cNvSpPr txBox="1"/>
          <p:nvPr/>
        </p:nvSpPr>
        <p:spPr>
          <a:xfrm>
            <a:off x="8035871" y="5492470"/>
            <a:ext cx="1833047" cy="923330"/>
          </a:xfrm>
          <a:prstGeom prst="rect">
            <a:avLst/>
          </a:prstGeom>
          <a:noFill/>
        </p:spPr>
        <p:txBody>
          <a:bodyPr wrap="square" rtlCol="0">
            <a:spAutoFit/>
          </a:bodyPr>
          <a:lstStyle/>
          <a:p>
            <a:r>
              <a:rPr lang="en-US" dirty="0"/>
              <a:t>This is different from the baroreceptors</a:t>
            </a:r>
          </a:p>
        </p:txBody>
      </p:sp>
    </p:spTree>
    <p:extLst>
      <p:ext uri="{BB962C8B-B14F-4D97-AF65-F5344CB8AC3E}">
        <p14:creationId xmlns:p14="http://schemas.microsoft.com/office/powerpoint/2010/main" val="713027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310D1-9F94-3094-B99D-AADAF7303221}"/>
              </a:ext>
            </a:extLst>
          </p:cNvPr>
          <p:cNvSpPr>
            <a:spLocks noGrp="1"/>
          </p:cNvSpPr>
          <p:nvPr>
            <p:ph type="title"/>
          </p:nvPr>
        </p:nvSpPr>
        <p:spPr/>
        <p:txBody>
          <a:bodyPr/>
          <a:lstStyle/>
          <a:p>
            <a:r>
              <a:rPr lang="en-US" b="1" dirty="0"/>
              <a:t>Conducting Zone Functions</a:t>
            </a:r>
            <a:endParaRPr lang="en-US" dirty="0"/>
          </a:p>
        </p:txBody>
      </p:sp>
      <p:sp>
        <p:nvSpPr>
          <p:cNvPr id="3" name="Content Placeholder 2">
            <a:extLst>
              <a:ext uri="{FF2B5EF4-FFF2-40B4-BE49-F238E27FC236}">
                <a16:creationId xmlns:a16="http://schemas.microsoft.com/office/drawing/2014/main" id="{D62832DF-E8E1-6363-4628-96572A1C2F89}"/>
              </a:ext>
            </a:extLst>
          </p:cNvPr>
          <p:cNvSpPr>
            <a:spLocks noGrp="1"/>
          </p:cNvSpPr>
          <p:nvPr>
            <p:ph idx="1"/>
          </p:nvPr>
        </p:nvSpPr>
        <p:spPr>
          <a:xfrm>
            <a:off x="374374" y="1825625"/>
            <a:ext cx="5774635" cy="4351338"/>
          </a:xfrm>
        </p:spPr>
        <p:txBody>
          <a:bodyPr>
            <a:normAutofit fontScale="92500" lnSpcReduction="10000"/>
          </a:bodyPr>
          <a:lstStyle/>
          <a:p>
            <a:pPr lvl="0"/>
            <a:r>
              <a:rPr lang="en-US" dirty="0"/>
              <a:t>Inspired air contains particulates, microorganisms, and temperature variation.  The conducting zone modifies this air before it reaches delicate alveoli.</a:t>
            </a:r>
            <a:endParaRPr lang="en-US" sz="3200" dirty="0"/>
          </a:p>
          <a:p>
            <a:pPr lvl="0"/>
            <a:r>
              <a:rPr lang="en-US" u="sng" dirty="0">
                <a:highlight>
                  <a:srgbClr val="FFFF00"/>
                </a:highlight>
              </a:rPr>
              <a:t>Mucociliary escalator</a:t>
            </a:r>
            <a:r>
              <a:rPr lang="en-US" dirty="0">
                <a:highlight>
                  <a:srgbClr val="FFFF00"/>
                </a:highlight>
              </a:rPr>
              <a:t> </a:t>
            </a:r>
            <a:r>
              <a:rPr lang="en-US" dirty="0"/>
              <a:t>(use of mucus and cilia to push mucus upward from bronchi toward the throat) uses coordinated ciliary movement to sweep mucus upward toward the pharynx for swallowing. Goblet cells produce mucus to capture pathogens. </a:t>
            </a:r>
            <a:endParaRPr lang="en-US" sz="3200" dirty="0"/>
          </a:p>
          <a:p>
            <a:endParaRPr lang="en-US" dirty="0"/>
          </a:p>
        </p:txBody>
      </p:sp>
      <p:pic>
        <p:nvPicPr>
          <p:cNvPr id="6" name="Picture 5" descr="Schematic of the airways with ASL layer and mucociliary escalator. | Download Scientific Diagram">
            <a:extLst>
              <a:ext uri="{FF2B5EF4-FFF2-40B4-BE49-F238E27FC236}">
                <a16:creationId xmlns:a16="http://schemas.microsoft.com/office/drawing/2014/main" id="{2D82740B-5A86-3BBC-9FD1-2134C67102F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9129" y="1825625"/>
            <a:ext cx="5591079" cy="3955243"/>
          </a:xfrm>
          <a:prstGeom prst="rect">
            <a:avLst/>
          </a:prstGeom>
          <a:noFill/>
        </p:spPr>
      </p:pic>
      <p:sp>
        <p:nvSpPr>
          <p:cNvPr id="4" name="Arrow: Down 3">
            <a:extLst>
              <a:ext uri="{FF2B5EF4-FFF2-40B4-BE49-F238E27FC236}">
                <a16:creationId xmlns:a16="http://schemas.microsoft.com/office/drawing/2014/main" id="{0405147A-D251-C2DF-BB05-DCBA2FD0117A}"/>
              </a:ext>
            </a:extLst>
          </p:cNvPr>
          <p:cNvSpPr/>
          <p:nvPr/>
        </p:nvSpPr>
        <p:spPr>
          <a:xfrm rot="10800000">
            <a:off x="8082365" y="1543454"/>
            <a:ext cx="379709" cy="233887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67100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2B34D-5146-A0BD-0AB7-A7B3E191001C}"/>
              </a:ext>
            </a:extLst>
          </p:cNvPr>
          <p:cNvSpPr>
            <a:spLocks noGrp="1"/>
          </p:cNvSpPr>
          <p:nvPr>
            <p:ph type="title"/>
          </p:nvPr>
        </p:nvSpPr>
        <p:spPr/>
        <p:txBody>
          <a:bodyPr/>
          <a:lstStyle/>
          <a:p>
            <a:r>
              <a:rPr lang="en-US" dirty="0"/>
              <a:t>END: Any questions???</a:t>
            </a:r>
          </a:p>
        </p:txBody>
      </p:sp>
      <p:sp>
        <p:nvSpPr>
          <p:cNvPr id="3" name="Content Placeholder 2">
            <a:extLst>
              <a:ext uri="{FF2B5EF4-FFF2-40B4-BE49-F238E27FC236}">
                <a16:creationId xmlns:a16="http://schemas.microsoft.com/office/drawing/2014/main" id="{B7FA7FFF-A73F-48CA-D09C-FEFC0B72DAB3}"/>
              </a:ext>
            </a:extLst>
          </p:cNvPr>
          <p:cNvSpPr>
            <a:spLocks noGrp="1"/>
          </p:cNvSpPr>
          <p:nvPr>
            <p:ph idx="1"/>
          </p:nvPr>
        </p:nvSpPr>
        <p:spPr>
          <a:xfrm>
            <a:off x="838200" y="1748132"/>
            <a:ext cx="10515600" cy="4358200"/>
          </a:xfrm>
        </p:spPr>
        <p:txBody>
          <a:bodyPr>
            <a:normAutofit lnSpcReduction="10000"/>
          </a:bodyPr>
          <a:lstStyle/>
          <a:p>
            <a:r>
              <a:rPr lang="en-US" dirty="0"/>
              <a:t>Reminders: </a:t>
            </a:r>
          </a:p>
          <a:p>
            <a:pPr lvl="1"/>
            <a:r>
              <a:rPr lang="en-US" dirty="0"/>
              <a:t>Quiz 9/10 due next week</a:t>
            </a:r>
          </a:p>
          <a:p>
            <a:pPr lvl="1"/>
            <a:r>
              <a:rPr lang="en-US" dirty="0"/>
              <a:t>Quiz 11 to be released: </a:t>
            </a:r>
            <a:r>
              <a:rPr lang="en-US" dirty="0">
                <a:solidFill>
                  <a:srgbClr val="FF0000"/>
                </a:solidFill>
              </a:rPr>
              <a:t>This will be on my recorded drawings (topic 25 on preppages.com). The pulmonary drawings are up!</a:t>
            </a:r>
          </a:p>
          <a:p>
            <a:pPr lvl="1"/>
            <a:r>
              <a:rPr lang="en-US" dirty="0"/>
              <a:t>Tomorrows lab: </a:t>
            </a:r>
          </a:p>
          <a:p>
            <a:pPr lvl="2"/>
            <a:r>
              <a:rPr lang="en-US" dirty="0"/>
              <a:t>Lab exam 3 (50 pts)</a:t>
            </a:r>
          </a:p>
          <a:p>
            <a:pPr lvl="2"/>
            <a:r>
              <a:rPr lang="en-US" dirty="0"/>
              <a:t>Scavenger hunt (50 pts)</a:t>
            </a:r>
          </a:p>
          <a:p>
            <a:pPr lvl="1"/>
            <a:r>
              <a:rPr lang="en-US" dirty="0"/>
              <a:t>Exam Review: Re-ask students about dates/times (send zoom link &amp;post it on </a:t>
            </a:r>
            <a:r>
              <a:rPr lang="en-US" dirty="0" err="1"/>
              <a:t>preppages</a:t>
            </a:r>
            <a:r>
              <a:rPr lang="en-US" dirty="0"/>
              <a:t>)</a:t>
            </a:r>
          </a:p>
          <a:p>
            <a:pPr lvl="2"/>
            <a:r>
              <a:rPr lang="en-US" dirty="0"/>
              <a:t>Wednesday (Dec 10) at 5pm???</a:t>
            </a:r>
          </a:p>
          <a:p>
            <a:pPr lvl="1"/>
            <a:r>
              <a:rPr lang="en-US" dirty="0"/>
              <a:t>Final Exam: </a:t>
            </a:r>
            <a:r>
              <a:rPr lang="en-US" dirty="0">
                <a:solidFill>
                  <a:srgbClr val="FF0000"/>
                </a:solidFill>
              </a:rPr>
              <a:t>In our regular scheduled classroom</a:t>
            </a:r>
          </a:p>
          <a:p>
            <a:pPr lvl="2"/>
            <a:r>
              <a:rPr lang="en-US" dirty="0">
                <a:highlight>
                  <a:srgbClr val="FFFF00"/>
                </a:highlight>
              </a:rPr>
              <a:t>BIO325:</a:t>
            </a:r>
            <a:r>
              <a:rPr lang="en-US" dirty="0"/>
              <a:t> Tuesday (Dec 16) at 9:45am</a:t>
            </a:r>
          </a:p>
          <a:p>
            <a:pPr marL="914400" lvl="2" indent="0">
              <a:buNone/>
            </a:pPr>
            <a:endParaRPr lang="en-US" dirty="0"/>
          </a:p>
        </p:txBody>
      </p:sp>
    </p:spTree>
    <p:extLst>
      <p:ext uri="{BB962C8B-B14F-4D97-AF65-F5344CB8AC3E}">
        <p14:creationId xmlns:p14="http://schemas.microsoft.com/office/powerpoint/2010/main" val="3861688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A5F7C-09D9-29D8-BE44-39AE92D3F6D9}"/>
              </a:ext>
            </a:extLst>
          </p:cNvPr>
          <p:cNvSpPr>
            <a:spLocks noGrp="1"/>
          </p:cNvSpPr>
          <p:nvPr>
            <p:ph type="title"/>
          </p:nvPr>
        </p:nvSpPr>
        <p:spPr/>
        <p:txBody>
          <a:bodyPr/>
          <a:lstStyle/>
          <a:p>
            <a:r>
              <a:rPr lang="en-US" dirty="0"/>
              <a:t>Thank you! </a:t>
            </a:r>
          </a:p>
        </p:txBody>
      </p:sp>
      <p:sp>
        <p:nvSpPr>
          <p:cNvPr id="3" name="Content Placeholder 2">
            <a:extLst>
              <a:ext uri="{FF2B5EF4-FFF2-40B4-BE49-F238E27FC236}">
                <a16:creationId xmlns:a16="http://schemas.microsoft.com/office/drawing/2014/main" id="{DA631827-46B1-C39D-D03B-FBA0F5E079E9}"/>
              </a:ext>
            </a:extLst>
          </p:cNvPr>
          <p:cNvSpPr>
            <a:spLocks noGrp="1"/>
          </p:cNvSpPr>
          <p:nvPr>
            <p:ph idx="1"/>
          </p:nvPr>
        </p:nvSpPr>
        <p:spPr>
          <a:xfrm>
            <a:off x="838200" y="1903117"/>
            <a:ext cx="10515600" cy="4351338"/>
          </a:xfrm>
        </p:spPr>
        <p:txBody>
          <a:bodyPr/>
          <a:lstStyle/>
          <a:p>
            <a:r>
              <a:rPr lang="en-US" dirty="0"/>
              <a:t>Thank you for a wonderful first semester! </a:t>
            </a:r>
          </a:p>
          <a:p>
            <a:r>
              <a:rPr lang="en-US" dirty="0"/>
              <a:t>See you tomorrow!</a:t>
            </a:r>
          </a:p>
        </p:txBody>
      </p:sp>
    </p:spTree>
    <p:extLst>
      <p:ext uri="{BB962C8B-B14F-4D97-AF65-F5344CB8AC3E}">
        <p14:creationId xmlns:p14="http://schemas.microsoft.com/office/powerpoint/2010/main" val="14744582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437E4-F1D8-F00A-3FEC-D3260F7A51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0A7991B-A316-48F7-A7AA-A5518386A74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70761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DDBA9-E5DD-A34F-7796-DBAA5DD6F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114DB1-DC2E-B283-3F4E-FBBED3FF96F0}"/>
              </a:ext>
            </a:extLst>
          </p:cNvPr>
          <p:cNvSpPr>
            <a:spLocks noGrp="1"/>
          </p:cNvSpPr>
          <p:nvPr>
            <p:ph type="title"/>
          </p:nvPr>
        </p:nvSpPr>
        <p:spPr/>
        <p:txBody>
          <a:bodyPr/>
          <a:lstStyle/>
          <a:p>
            <a:r>
              <a:rPr lang="en-US" dirty="0"/>
              <a:t>END: Any questions???</a:t>
            </a:r>
          </a:p>
        </p:txBody>
      </p:sp>
      <p:sp>
        <p:nvSpPr>
          <p:cNvPr id="3" name="Content Placeholder 2">
            <a:extLst>
              <a:ext uri="{FF2B5EF4-FFF2-40B4-BE49-F238E27FC236}">
                <a16:creationId xmlns:a16="http://schemas.microsoft.com/office/drawing/2014/main" id="{BCD6FC34-D218-63FB-0DD1-54E4D09396FC}"/>
              </a:ext>
            </a:extLst>
          </p:cNvPr>
          <p:cNvSpPr>
            <a:spLocks noGrp="1"/>
          </p:cNvSpPr>
          <p:nvPr>
            <p:ph idx="1"/>
          </p:nvPr>
        </p:nvSpPr>
        <p:spPr>
          <a:xfrm>
            <a:off x="838200" y="1748133"/>
            <a:ext cx="10515600" cy="4744742"/>
          </a:xfrm>
        </p:spPr>
        <p:txBody>
          <a:bodyPr>
            <a:normAutofit/>
          </a:bodyPr>
          <a:lstStyle/>
          <a:p>
            <a:r>
              <a:rPr lang="en-US" dirty="0"/>
              <a:t>Reminders: </a:t>
            </a:r>
          </a:p>
          <a:p>
            <a:pPr lvl="1"/>
            <a:r>
              <a:rPr lang="en-US" dirty="0"/>
              <a:t>Quiz 9/10 due next week</a:t>
            </a:r>
          </a:p>
          <a:p>
            <a:pPr lvl="1"/>
            <a:r>
              <a:rPr lang="en-US" dirty="0"/>
              <a:t>Quiz 11 to be released: This will be on my recorded drawings (topic 25 on preppages.com). The pulmonary drawings are up!</a:t>
            </a:r>
          </a:p>
          <a:p>
            <a:pPr lvl="1"/>
            <a:r>
              <a:rPr lang="en-US" dirty="0"/>
              <a:t>Tomorrows lab: </a:t>
            </a:r>
          </a:p>
          <a:p>
            <a:pPr lvl="2"/>
            <a:r>
              <a:rPr lang="en-US" dirty="0"/>
              <a:t>Lab exam 3</a:t>
            </a:r>
          </a:p>
          <a:p>
            <a:pPr lvl="2"/>
            <a:r>
              <a:rPr lang="en-US" dirty="0"/>
              <a:t>Scavenger hunt</a:t>
            </a:r>
          </a:p>
          <a:p>
            <a:pPr lvl="1"/>
            <a:r>
              <a:rPr lang="en-US" dirty="0"/>
              <a:t>Exam Review: Re-ask students about dates/times (send zoom link &amp;post it on </a:t>
            </a:r>
            <a:r>
              <a:rPr lang="en-US" dirty="0" err="1"/>
              <a:t>preppages</a:t>
            </a:r>
            <a:r>
              <a:rPr lang="en-US" dirty="0"/>
              <a:t>) </a:t>
            </a:r>
          </a:p>
          <a:p>
            <a:pPr lvl="2"/>
            <a:r>
              <a:rPr lang="en-US" dirty="0"/>
              <a:t>Thursday (Dec 11 at 530pm)???</a:t>
            </a:r>
          </a:p>
          <a:p>
            <a:pPr lvl="1"/>
            <a:r>
              <a:rPr lang="en-US" dirty="0"/>
              <a:t>Final Exam: </a:t>
            </a:r>
            <a:r>
              <a:rPr lang="en-US" dirty="0">
                <a:solidFill>
                  <a:srgbClr val="FF0000"/>
                </a:solidFill>
              </a:rPr>
              <a:t>In our regular scheduled classroom</a:t>
            </a:r>
          </a:p>
          <a:p>
            <a:pPr lvl="2"/>
            <a:r>
              <a:rPr lang="en-US" dirty="0">
                <a:highlight>
                  <a:srgbClr val="FFFF00"/>
                </a:highlight>
              </a:rPr>
              <a:t>BIO123: </a:t>
            </a:r>
            <a:r>
              <a:rPr lang="en-US" dirty="0"/>
              <a:t>Monday (Dec 15) at 9:45am</a:t>
            </a:r>
          </a:p>
          <a:p>
            <a:pPr lvl="2"/>
            <a:endParaRPr lang="en-US" dirty="0"/>
          </a:p>
          <a:p>
            <a:pPr lvl="2"/>
            <a:endParaRPr lang="en-US" dirty="0"/>
          </a:p>
          <a:p>
            <a:pPr lvl="1"/>
            <a:endParaRPr lang="en-US" dirty="0"/>
          </a:p>
        </p:txBody>
      </p:sp>
    </p:spTree>
    <p:extLst>
      <p:ext uri="{BB962C8B-B14F-4D97-AF65-F5344CB8AC3E}">
        <p14:creationId xmlns:p14="http://schemas.microsoft.com/office/powerpoint/2010/main" val="542095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30F93-7A1E-3407-F5D6-A91DF4A6DE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C00912-DB2C-0CB3-5353-E8746B7C9AD2}"/>
              </a:ext>
            </a:extLst>
          </p:cNvPr>
          <p:cNvSpPr>
            <a:spLocks noGrp="1"/>
          </p:cNvSpPr>
          <p:nvPr>
            <p:ph type="title"/>
          </p:nvPr>
        </p:nvSpPr>
        <p:spPr/>
        <p:txBody>
          <a:bodyPr/>
          <a:lstStyle/>
          <a:p>
            <a:r>
              <a:rPr lang="en-US" b="1" dirty="0"/>
              <a:t>Conducting Zone Functions</a:t>
            </a:r>
            <a:endParaRPr lang="en-US" dirty="0"/>
          </a:p>
        </p:txBody>
      </p:sp>
      <p:sp>
        <p:nvSpPr>
          <p:cNvPr id="3" name="Content Placeholder 2">
            <a:extLst>
              <a:ext uri="{FF2B5EF4-FFF2-40B4-BE49-F238E27FC236}">
                <a16:creationId xmlns:a16="http://schemas.microsoft.com/office/drawing/2014/main" id="{C5873E10-51C9-B365-5280-994646233010}"/>
              </a:ext>
            </a:extLst>
          </p:cNvPr>
          <p:cNvSpPr>
            <a:spLocks noGrp="1"/>
          </p:cNvSpPr>
          <p:nvPr>
            <p:ph idx="1"/>
          </p:nvPr>
        </p:nvSpPr>
        <p:spPr>
          <a:xfrm>
            <a:off x="304799" y="1878633"/>
            <a:ext cx="5317435" cy="4351338"/>
          </a:xfrm>
        </p:spPr>
        <p:txBody>
          <a:bodyPr>
            <a:normAutofit fontScale="77500" lnSpcReduction="20000"/>
          </a:bodyPr>
          <a:lstStyle/>
          <a:p>
            <a:pPr lvl="0"/>
            <a:r>
              <a:rPr lang="en-US" dirty="0"/>
              <a:t>Airflow resistance here is influenced by: </a:t>
            </a:r>
            <a:r>
              <a:rPr lang="en-US" i="1" dirty="0"/>
              <a:t>airway diameter, mucus production, and smooth muscle tone.</a:t>
            </a:r>
            <a:endParaRPr lang="en-US" sz="3200" dirty="0"/>
          </a:p>
          <a:p>
            <a:pPr lvl="1"/>
            <a:r>
              <a:rPr lang="en-US" i="1" dirty="0"/>
              <a:t>1) Airway diameter (Poiseuille’s law: decrease in radius -&gt; increases resistance)</a:t>
            </a:r>
            <a:endParaRPr lang="en-US" sz="4000" dirty="0"/>
          </a:p>
          <a:p>
            <a:pPr lvl="1"/>
            <a:r>
              <a:rPr lang="en-US" i="1" dirty="0"/>
              <a:t>2) Mucus production (excessive mucus can narrow airways)</a:t>
            </a:r>
            <a:endParaRPr lang="en-US" sz="4000" dirty="0"/>
          </a:p>
          <a:p>
            <a:pPr lvl="1"/>
            <a:r>
              <a:rPr lang="en-US" i="1" dirty="0"/>
              <a:t>3) Smooth muscle tone (hyperreactive smooth muscles constricts aggressively during irritant exposure)</a:t>
            </a:r>
            <a:endParaRPr lang="en-US" sz="4000" dirty="0"/>
          </a:p>
          <a:p>
            <a:pPr lvl="0"/>
            <a:r>
              <a:rPr lang="en-US" dirty="0"/>
              <a:t>Cigarette smoke, pollutants, and chronic inflammation damage cilia → impaired mucociliary clearance → chronic bronchitis and repeated infections.</a:t>
            </a:r>
            <a:endParaRPr lang="en-US" sz="3200" dirty="0"/>
          </a:p>
          <a:p>
            <a:endParaRPr lang="en-US" dirty="0"/>
          </a:p>
        </p:txBody>
      </p:sp>
      <p:pic>
        <p:nvPicPr>
          <p:cNvPr id="7174" name="Picture 6" descr="Airflow, pressure, and resistance: Video &amp; Anatomy | Osmosis">
            <a:extLst>
              <a:ext uri="{FF2B5EF4-FFF2-40B4-BE49-F238E27FC236}">
                <a16:creationId xmlns:a16="http://schemas.microsoft.com/office/drawing/2014/main" id="{FB50979F-7CF5-640D-9DB3-A41AD6C292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65" t="5893" r="3683" b="9441"/>
          <a:stretch>
            <a:fillRect/>
          </a:stretch>
        </p:blipFill>
        <p:spPr bwMode="auto">
          <a:xfrm>
            <a:off x="5806574" y="2206487"/>
            <a:ext cx="5959165" cy="313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045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FB52-1C85-C471-1D4E-C64040E095D6}"/>
              </a:ext>
            </a:extLst>
          </p:cNvPr>
          <p:cNvSpPr>
            <a:spLocks noGrp="1"/>
          </p:cNvSpPr>
          <p:nvPr>
            <p:ph type="title"/>
          </p:nvPr>
        </p:nvSpPr>
        <p:spPr>
          <a:xfrm>
            <a:off x="838200" y="365125"/>
            <a:ext cx="4515678" cy="1325563"/>
          </a:xfrm>
        </p:spPr>
        <p:txBody>
          <a:bodyPr/>
          <a:lstStyle/>
          <a:p>
            <a:r>
              <a:rPr lang="en-US" b="1" dirty="0"/>
              <a:t>Nasal Cavity and </a:t>
            </a:r>
            <a:r>
              <a:rPr lang="en-US" b="1" dirty="0" err="1"/>
              <a:t>Turbinates</a:t>
            </a:r>
            <a:r>
              <a:rPr lang="en-US" dirty="0"/>
              <a:t> </a:t>
            </a:r>
          </a:p>
        </p:txBody>
      </p:sp>
      <p:sp>
        <p:nvSpPr>
          <p:cNvPr id="3" name="Content Placeholder 2">
            <a:extLst>
              <a:ext uri="{FF2B5EF4-FFF2-40B4-BE49-F238E27FC236}">
                <a16:creationId xmlns:a16="http://schemas.microsoft.com/office/drawing/2014/main" id="{E95E80E1-7855-17C3-7D4B-EC1220D0B5A3}"/>
              </a:ext>
            </a:extLst>
          </p:cNvPr>
          <p:cNvSpPr>
            <a:spLocks noGrp="1"/>
          </p:cNvSpPr>
          <p:nvPr>
            <p:ph idx="1"/>
          </p:nvPr>
        </p:nvSpPr>
        <p:spPr>
          <a:xfrm>
            <a:off x="585665" y="1955558"/>
            <a:ext cx="4973622" cy="4351338"/>
          </a:xfrm>
        </p:spPr>
        <p:txBody>
          <a:bodyPr>
            <a:normAutofit fontScale="70000" lnSpcReduction="20000"/>
          </a:bodyPr>
          <a:lstStyle/>
          <a:p>
            <a:pPr lvl="0"/>
            <a:r>
              <a:rPr lang="en-US" dirty="0"/>
              <a:t>The </a:t>
            </a:r>
            <a:r>
              <a:rPr lang="en-US" dirty="0">
                <a:highlight>
                  <a:srgbClr val="FFFF00"/>
                </a:highlight>
              </a:rPr>
              <a:t>nasal </a:t>
            </a:r>
            <a:r>
              <a:rPr lang="en-US" dirty="0" err="1">
                <a:highlight>
                  <a:srgbClr val="FFFF00"/>
                </a:highlight>
              </a:rPr>
              <a:t>turbinates</a:t>
            </a:r>
            <a:r>
              <a:rPr lang="en-US" dirty="0">
                <a:highlight>
                  <a:srgbClr val="FFFF00"/>
                </a:highlight>
              </a:rPr>
              <a:t> </a:t>
            </a:r>
            <a:r>
              <a:rPr lang="en-US" dirty="0"/>
              <a:t>(conchae) create turbulent airflow, causing particles to collide with mucus-lined surfaces.</a:t>
            </a:r>
          </a:p>
          <a:p>
            <a:pPr lvl="0"/>
            <a:r>
              <a:rPr lang="en-US" dirty="0"/>
              <a:t>Extensive capillary beds warm and humidify inspired air, preventing desiccation (drying out) of alveoli.</a:t>
            </a:r>
          </a:p>
          <a:p>
            <a:pPr lvl="0"/>
            <a:r>
              <a:rPr lang="en-US" dirty="0"/>
              <a:t>Parasympathetic stimulation dilates mucosal vessels, increasing congestion. </a:t>
            </a:r>
            <a:r>
              <a:rPr lang="en-US" dirty="0">
                <a:solidFill>
                  <a:srgbClr val="FF0000"/>
                </a:solidFill>
              </a:rPr>
              <a:t>(more blood flow/water </a:t>
            </a:r>
            <a:r>
              <a:rPr lang="en-US" dirty="0">
                <a:solidFill>
                  <a:srgbClr val="FF0000"/>
                </a:solidFill>
                <a:sym typeface="Wingdings" panose="05000000000000000000" pitchFamily="2" charset="2"/>
              </a:rPr>
              <a:t>to mucus  swelling)</a:t>
            </a:r>
            <a:endParaRPr lang="en-US" dirty="0">
              <a:solidFill>
                <a:srgbClr val="FF0000"/>
              </a:solidFill>
            </a:endParaRPr>
          </a:p>
          <a:p>
            <a:pPr lvl="0"/>
            <a:r>
              <a:rPr lang="en-US" dirty="0"/>
              <a:t>Sympathetic activation produces decongestion (pseudoephedrine)</a:t>
            </a:r>
          </a:p>
          <a:p>
            <a:pPr lvl="0"/>
            <a:r>
              <a:rPr lang="en-US" dirty="0"/>
              <a:t>*Overuse of topical nasal decongestants leads to rebound congestion (rhinitis medicamentosa) </a:t>
            </a:r>
            <a:r>
              <a:rPr lang="en-US" i="1" dirty="0"/>
              <a:t>(mimics </a:t>
            </a:r>
            <a:r>
              <a:rPr lang="en-US" i="1" dirty="0" err="1"/>
              <a:t>SNS</a:t>
            </a:r>
            <a:r>
              <a:rPr lang="en-US" i="1" dirty="0" err="1">
                <a:sym typeface="Wingdings" panose="05000000000000000000" pitchFamily="2" charset="2"/>
              </a:rPr>
              <a:t>overusereceptors</a:t>
            </a:r>
            <a:r>
              <a:rPr lang="en-US" i="1" dirty="0">
                <a:sym typeface="Wingdings" panose="05000000000000000000" pitchFamily="2" charset="2"/>
              </a:rPr>
              <a:t> are </a:t>
            </a:r>
            <a:r>
              <a:rPr lang="en-US" i="1" dirty="0" err="1">
                <a:sym typeface="Wingdings" panose="05000000000000000000" pitchFamily="2" charset="2"/>
              </a:rPr>
              <a:t>desensitizeddilation</a:t>
            </a:r>
            <a:r>
              <a:rPr lang="en-US" i="1" dirty="0">
                <a:sym typeface="Wingdings" panose="05000000000000000000" pitchFamily="2" charset="2"/>
              </a:rPr>
              <a:t>)</a:t>
            </a:r>
            <a:r>
              <a:rPr lang="en-US" i="1" dirty="0"/>
              <a:t>.</a:t>
            </a:r>
          </a:p>
          <a:p>
            <a:endParaRPr lang="en-US" dirty="0"/>
          </a:p>
        </p:txBody>
      </p:sp>
      <p:pic>
        <p:nvPicPr>
          <p:cNvPr id="10248" name="Picture 8" descr="Normal Nasal Turbinates">
            <a:extLst>
              <a:ext uri="{FF2B5EF4-FFF2-40B4-BE49-F238E27FC236}">
                <a16:creationId xmlns:a16="http://schemas.microsoft.com/office/drawing/2014/main" id="{02D4DBA3-D4B9-9BF5-3002-1F6EBD86F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9652" y="-119269"/>
            <a:ext cx="6452152" cy="3226076"/>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Nasal Turbinates Anatomy">
            <a:extLst>
              <a:ext uri="{FF2B5EF4-FFF2-40B4-BE49-F238E27FC236}">
                <a16:creationId xmlns:a16="http://schemas.microsoft.com/office/drawing/2014/main" id="{8382DE45-83BE-0D19-EB90-5E3013F4625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140" t="5235" r="15887" b="4785"/>
          <a:stretch>
            <a:fillRect/>
          </a:stretch>
        </p:blipFill>
        <p:spPr bwMode="auto">
          <a:xfrm>
            <a:off x="6632714" y="3106807"/>
            <a:ext cx="4856922" cy="36165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AFB441E-9F54-F2BD-CAF4-901416EDCDB5}"/>
              </a:ext>
            </a:extLst>
          </p:cNvPr>
          <p:cNvSpPr txBox="1"/>
          <p:nvPr/>
        </p:nvSpPr>
        <p:spPr>
          <a:xfrm>
            <a:off x="6485817" y="2623709"/>
            <a:ext cx="6096000" cy="646331"/>
          </a:xfrm>
          <a:prstGeom prst="rect">
            <a:avLst/>
          </a:prstGeom>
          <a:noFill/>
        </p:spPr>
        <p:txBody>
          <a:bodyPr wrap="square">
            <a:spAutoFit/>
          </a:bodyPr>
          <a:lstStyle/>
          <a:p>
            <a:r>
              <a:rPr lang="en-US" dirty="0">
                <a:solidFill>
                  <a:srgbClr val="FF0000"/>
                </a:solidFill>
              </a:rPr>
              <a:t>curved bony structures inside the nasal cavity</a:t>
            </a:r>
          </a:p>
          <a:p>
            <a:r>
              <a:rPr lang="en-US" dirty="0">
                <a:solidFill>
                  <a:srgbClr val="FF0000"/>
                </a:solidFill>
              </a:rPr>
              <a:t>Look like waves</a:t>
            </a:r>
          </a:p>
        </p:txBody>
      </p:sp>
    </p:spTree>
    <p:extLst>
      <p:ext uri="{BB962C8B-B14F-4D97-AF65-F5344CB8AC3E}">
        <p14:creationId xmlns:p14="http://schemas.microsoft.com/office/powerpoint/2010/main" val="3688874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74B5F-F8C2-FA7C-C8EF-43FAA7042B00}"/>
              </a:ext>
            </a:extLst>
          </p:cNvPr>
          <p:cNvSpPr>
            <a:spLocks noGrp="1"/>
          </p:cNvSpPr>
          <p:nvPr>
            <p:ph type="title"/>
          </p:nvPr>
        </p:nvSpPr>
        <p:spPr/>
        <p:txBody>
          <a:bodyPr/>
          <a:lstStyle/>
          <a:p>
            <a:r>
              <a:rPr lang="en-US" b="1" dirty="0"/>
              <a:t>Trachea and Bronchi</a:t>
            </a:r>
            <a:endParaRPr lang="en-US" dirty="0"/>
          </a:p>
        </p:txBody>
      </p:sp>
      <p:sp>
        <p:nvSpPr>
          <p:cNvPr id="3" name="Content Placeholder 2">
            <a:extLst>
              <a:ext uri="{FF2B5EF4-FFF2-40B4-BE49-F238E27FC236}">
                <a16:creationId xmlns:a16="http://schemas.microsoft.com/office/drawing/2014/main" id="{B4D3FE8A-7527-201C-5DEA-D08FEE10EFE6}"/>
              </a:ext>
            </a:extLst>
          </p:cNvPr>
          <p:cNvSpPr>
            <a:spLocks noGrp="1"/>
          </p:cNvSpPr>
          <p:nvPr>
            <p:ph idx="1"/>
          </p:nvPr>
        </p:nvSpPr>
        <p:spPr>
          <a:xfrm>
            <a:off x="427382" y="1497496"/>
            <a:ext cx="4747591" cy="4923182"/>
          </a:xfrm>
        </p:spPr>
        <p:txBody>
          <a:bodyPr>
            <a:normAutofit fontScale="92500" lnSpcReduction="10000"/>
          </a:bodyPr>
          <a:lstStyle/>
          <a:p>
            <a:pPr lvl="0"/>
            <a:r>
              <a:rPr lang="en-US" dirty="0"/>
              <a:t>The trachea contains C-shaped hyaline cartilage rings supporting airway patency (how open/unobstructed) during inhalation and exhalation.</a:t>
            </a:r>
          </a:p>
          <a:p>
            <a:pPr lvl="0"/>
            <a:r>
              <a:rPr lang="en-US" dirty="0"/>
              <a:t>As airways branch into bronchi and lobar bronchi, cartilage becomes discontinuous, and smooth muscle proportion increases.</a:t>
            </a:r>
          </a:p>
          <a:p>
            <a:pPr lvl="0"/>
            <a:r>
              <a:rPr lang="en-US" dirty="0"/>
              <a:t>Airflow velocity decreases as cross-sectional area increases.</a:t>
            </a:r>
          </a:p>
          <a:p>
            <a:endParaRPr lang="en-US" dirty="0"/>
          </a:p>
        </p:txBody>
      </p:sp>
      <p:pic>
        <p:nvPicPr>
          <p:cNvPr id="7" name="Picture 6" descr="A diagram of a human lungs&#10;&#10;AI-generated content may be incorrect.">
            <a:extLst>
              <a:ext uri="{FF2B5EF4-FFF2-40B4-BE49-F238E27FC236}">
                <a16:creationId xmlns:a16="http://schemas.microsoft.com/office/drawing/2014/main" id="{BBC53728-ABE8-AFEA-3669-D50012FA0C2F}"/>
              </a:ext>
            </a:extLst>
          </p:cNvPr>
          <p:cNvPicPr>
            <a:picLocks noChangeAspect="1"/>
          </p:cNvPicPr>
          <p:nvPr/>
        </p:nvPicPr>
        <p:blipFill>
          <a:blip r:embed="rId3"/>
          <a:stretch>
            <a:fillRect/>
          </a:stretch>
        </p:blipFill>
        <p:spPr>
          <a:xfrm>
            <a:off x="5788626" y="1454326"/>
            <a:ext cx="5631387" cy="3949348"/>
          </a:xfrm>
          <a:prstGeom prst="rect">
            <a:avLst/>
          </a:prstGeom>
        </p:spPr>
      </p:pic>
    </p:spTree>
    <p:extLst>
      <p:ext uri="{BB962C8B-B14F-4D97-AF65-F5344CB8AC3E}">
        <p14:creationId xmlns:p14="http://schemas.microsoft.com/office/powerpoint/2010/main" val="1474787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54B74-89DC-B2A2-C435-B811C09EFE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8DEB2E-E3AA-0B16-7FA5-BF54AA95ECF0}"/>
              </a:ext>
            </a:extLst>
          </p:cNvPr>
          <p:cNvSpPr>
            <a:spLocks noGrp="1"/>
          </p:cNvSpPr>
          <p:nvPr>
            <p:ph type="title"/>
          </p:nvPr>
        </p:nvSpPr>
        <p:spPr>
          <a:xfrm>
            <a:off x="204166" y="244130"/>
            <a:ext cx="10515600" cy="1325563"/>
          </a:xfrm>
        </p:spPr>
        <p:txBody>
          <a:bodyPr/>
          <a:lstStyle/>
          <a:p>
            <a:r>
              <a:rPr lang="en-US" b="1" dirty="0"/>
              <a:t>Trachea and Bronchi</a:t>
            </a:r>
            <a:endParaRPr lang="en-US" dirty="0"/>
          </a:p>
        </p:txBody>
      </p:sp>
      <p:sp>
        <p:nvSpPr>
          <p:cNvPr id="3" name="Content Placeholder 2">
            <a:extLst>
              <a:ext uri="{FF2B5EF4-FFF2-40B4-BE49-F238E27FC236}">
                <a16:creationId xmlns:a16="http://schemas.microsoft.com/office/drawing/2014/main" id="{D308C3BC-B81D-E179-EFD0-813869435FD7}"/>
              </a:ext>
            </a:extLst>
          </p:cNvPr>
          <p:cNvSpPr>
            <a:spLocks noGrp="1"/>
          </p:cNvSpPr>
          <p:nvPr>
            <p:ph idx="1"/>
          </p:nvPr>
        </p:nvSpPr>
        <p:spPr>
          <a:xfrm>
            <a:off x="427383" y="1690688"/>
            <a:ext cx="3795906" cy="4923182"/>
          </a:xfrm>
        </p:spPr>
        <p:txBody>
          <a:bodyPr>
            <a:normAutofit/>
          </a:bodyPr>
          <a:lstStyle/>
          <a:p>
            <a:pPr lvl="0"/>
            <a:r>
              <a:rPr lang="en-US" dirty="0"/>
              <a:t>β₂-AR in the lungs: Bronchodilators (albuterol)(β₂-agonists) relax smooth muscle → improved airflow in asthma. </a:t>
            </a:r>
          </a:p>
          <a:p>
            <a:endParaRPr lang="en-US" dirty="0"/>
          </a:p>
        </p:txBody>
      </p:sp>
      <p:pic>
        <p:nvPicPr>
          <p:cNvPr id="1026" name="Picture 2" descr="Printed from STUDENT CONSULT: Berne and Levy Physiology 6E - The Online ...">
            <a:extLst>
              <a:ext uri="{FF2B5EF4-FFF2-40B4-BE49-F238E27FC236}">
                <a16:creationId xmlns:a16="http://schemas.microsoft.com/office/drawing/2014/main" id="{C3E95AB2-2F17-F1D6-2FCE-06CD3D9A95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068"/>
          <a:stretch>
            <a:fillRect/>
          </a:stretch>
        </p:blipFill>
        <p:spPr bwMode="auto">
          <a:xfrm>
            <a:off x="5105344" y="132349"/>
            <a:ext cx="5133975" cy="63962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2C11E1-1E02-C370-7364-600850EB489A}"/>
              </a:ext>
            </a:extLst>
          </p:cNvPr>
          <p:cNvSpPr txBox="1"/>
          <p:nvPr/>
        </p:nvSpPr>
        <p:spPr>
          <a:xfrm>
            <a:off x="10165702" y="2882685"/>
            <a:ext cx="1464589" cy="3139321"/>
          </a:xfrm>
          <a:prstGeom prst="rect">
            <a:avLst/>
          </a:prstGeom>
          <a:noFill/>
        </p:spPr>
        <p:txBody>
          <a:bodyPr wrap="square" rtlCol="0">
            <a:spAutoFit/>
          </a:bodyPr>
          <a:lstStyle/>
          <a:p>
            <a:r>
              <a:rPr lang="en-US" dirty="0"/>
              <a:t>SNS+PSNS make a plexus </a:t>
            </a:r>
            <a:r>
              <a:rPr lang="en-US" dirty="0">
                <a:sym typeface="Wingdings" panose="05000000000000000000" pitchFamily="2" charset="2"/>
              </a:rPr>
              <a:t> innervate the smooth muscles along the bronchi and bronchioles and blood vessels</a:t>
            </a:r>
            <a:endParaRPr lang="en-US" dirty="0"/>
          </a:p>
        </p:txBody>
      </p:sp>
    </p:spTree>
    <p:extLst>
      <p:ext uri="{BB962C8B-B14F-4D97-AF65-F5344CB8AC3E}">
        <p14:creationId xmlns:p14="http://schemas.microsoft.com/office/powerpoint/2010/main" val="451708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928AF-342B-6D96-9DF4-A6D321BA0772}"/>
              </a:ext>
            </a:extLst>
          </p:cNvPr>
          <p:cNvSpPr>
            <a:spLocks noGrp="1"/>
          </p:cNvSpPr>
          <p:nvPr>
            <p:ph type="title"/>
          </p:nvPr>
        </p:nvSpPr>
        <p:spPr>
          <a:xfrm>
            <a:off x="434008" y="245855"/>
            <a:ext cx="4694583" cy="1325563"/>
          </a:xfrm>
        </p:spPr>
        <p:txBody>
          <a:bodyPr>
            <a:noAutofit/>
          </a:bodyPr>
          <a:lstStyle/>
          <a:p>
            <a:r>
              <a:rPr lang="en-US" sz="3600" b="1" dirty="0"/>
              <a:t>Bronchioles and Transition to Respiratory Zone</a:t>
            </a:r>
            <a:endParaRPr lang="en-US" sz="3600" dirty="0"/>
          </a:p>
        </p:txBody>
      </p:sp>
      <p:sp>
        <p:nvSpPr>
          <p:cNvPr id="3" name="Content Placeholder 2">
            <a:extLst>
              <a:ext uri="{FF2B5EF4-FFF2-40B4-BE49-F238E27FC236}">
                <a16:creationId xmlns:a16="http://schemas.microsoft.com/office/drawing/2014/main" id="{A3CDDEF3-1005-9C81-86D7-3F04B7E654F6}"/>
              </a:ext>
            </a:extLst>
          </p:cNvPr>
          <p:cNvSpPr>
            <a:spLocks noGrp="1"/>
          </p:cNvSpPr>
          <p:nvPr>
            <p:ph idx="1"/>
          </p:nvPr>
        </p:nvSpPr>
        <p:spPr>
          <a:xfrm>
            <a:off x="576470" y="1805746"/>
            <a:ext cx="5519530" cy="4754079"/>
          </a:xfrm>
        </p:spPr>
        <p:txBody>
          <a:bodyPr>
            <a:normAutofit fontScale="85000" lnSpcReduction="10000"/>
          </a:bodyPr>
          <a:lstStyle/>
          <a:p>
            <a:pPr lvl="0"/>
            <a:r>
              <a:rPr lang="en-US" dirty="0"/>
              <a:t>Beyond the terminal bronchioles, cartilage disappears → airways now depend on surrounding lung tissue (parenchymal tethering) for patency (state of being open).</a:t>
            </a:r>
          </a:p>
          <a:p>
            <a:pPr lvl="0"/>
            <a:r>
              <a:rPr lang="en-US" dirty="0"/>
              <a:t>Smooth muscle dominates → primary site of resistance modulation.</a:t>
            </a:r>
          </a:p>
          <a:p>
            <a:pPr lvl="0"/>
            <a:r>
              <a:rPr lang="en-US" dirty="0"/>
              <a:t>Airway caliber responds to CO₂ levels in local alveoli — low ventilation triggers bronchiolar constriction.</a:t>
            </a:r>
          </a:p>
          <a:p>
            <a:pPr lvl="0"/>
            <a:r>
              <a:rPr lang="en-US" dirty="0"/>
              <a:t>Clinical relevance: Asthma involves exaggerated smooth muscle contraction, increasing airway resistance.</a:t>
            </a:r>
          </a:p>
          <a:p>
            <a:endParaRPr lang="en-US" dirty="0"/>
          </a:p>
        </p:txBody>
      </p:sp>
      <p:pic>
        <p:nvPicPr>
          <p:cNvPr id="5" name="Picture 4" descr="Difference Between Respiratory Zone And Conducting Zone at Jonathan ...">
            <a:extLst>
              <a:ext uri="{FF2B5EF4-FFF2-40B4-BE49-F238E27FC236}">
                <a16:creationId xmlns:a16="http://schemas.microsoft.com/office/drawing/2014/main" id="{06BDC1E4-409E-6BFE-731F-CAA4F4F538B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5758" y="143639"/>
            <a:ext cx="4999772" cy="6314661"/>
          </a:xfrm>
          <a:prstGeom prst="rect">
            <a:avLst/>
          </a:prstGeom>
          <a:noFill/>
          <a:ln>
            <a:noFill/>
          </a:ln>
        </p:spPr>
      </p:pic>
      <p:sp>
        <p:nvSpPr>
          <p:cNvPr id="6" name="TextBox 5">
            <a:extLst>
              <a:ext uri="{FF2B5EF4-FFF2-40B4-BE49-F238E27FC236}">
                <a16:creationId xmlns:a16="http://schemas.microsoft.com/office/drawing/2014/main" id="{F3911EEC-4B85-A776-3ABF-2D7DD31DDAE4}"/>
              </a:ext>
            </a:extLst>
          </p:cNvPr>
          <p:cNvSpPr txBox="1"/>
          <p:nvPr/>
        </p:nvSpPr>
        <p:spPr>
          <a:xfrm>
            <a:off x="7297972" y="3429000"/>
            <a:ext cx="1667022" cy="559191"/>
          </a:xfrm>
          <a:prstGeom prst="rect">
            <a:avLst/>
          </a:prstGeom>
          <a:noFill/>
          <a:ln w="571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2020293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194</TotalTime>
  <Words>3047</Words>
  <Application>Microsoft Office PowerPoint</Application>
  <PresentationFormat>Widescreen</PresentationFormat>
  <Paragraphs>339</Paragraphs>
  <Slides>43</Slides>
  <Notes>32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0" baseType="lpstr">
      <vt:lpstr>Aptos</vt:lpstr>
      <vt:lpstr>Aptos Display</vt:lpstr>
      <vt:lpstr>Arial</vt:lpstr>
      <vt:lpstr>Symbol</vt:lpstr>
      <vt:lpstr>Wingdings</vt:lpstr>
      <vt:lpstr>Office Theme</vt:lpstr>
      <vt:lpstr>Document</vt:lpstr>
      <vt:lpstr>Topic 24: Pulmonary</vt:lpstr>
      <vt:lpstr>PowerPoint Presentation</vt:lpstr>
      <vt:lpstr>Organization of the Respiratory System</vt:lpstr>
      <vt:lpstr>Conducting Zone Functions</vt:lpstr>
      <vt:lpstr>Conducting Zone Functions</vt:lpstr>
      <vt:lpstr>Nasal Cavity and Turbinates </vt:lpstr>
      <vt:lpstr>Trachea and Bronchi</vt:lpstr>
      <vt:lpstr>Trachea and Bronchi</vt:lpstr>
      <vt:lpstr>Bronchioles and Transition to Respiratory Zone</vt:lpstr>
      <vt:lpstr>Respiratory Zone</vt:lpstr>
      <vt:lpstr>Alveolar Structure and Cell Types</vt:lpstr>
      <vt:lpstr>PowerPoint Presentation</vt:lpstr>
      <vt:lpstr>Alveolar-Capillary Barrier </vt:lpstr>
      <vt:lpstr>Inspiration</vt:lpstr>
      <vt:lpstr>Inspiration</vt:lpstr>
      <vt:lpstr>Exhalation</vt:lpstr>
      <vt:lpstr>Exhalation</vt:lpstr>
      <vt:lpstr>PowerPoint Presentation</vt:lpstr>
      <vt:lpstr>Ventilation</vt:lpstr>
      <vt:lpstr>COPD = Chronic Obstructive Pulmonary Disease</vt:lpstr>
      <vt:lpstr>Pressure Relationships</vt:lpstr>
      <vt:lpstr>Pressure Relationships</vt:lpstr>
      <vt:lpstr>Pressure Relationships</vt:lpstr>
      <vt:lpstr>PowerPoint Presentation</vt:lpstr>
      <vt:lpstr>Pressure Relationships</vt:lpstr>
      <vt:lpstr>Anatomical Dead Space</vt:lpstr>
      <vt:lpstr>Physiological Dead Space</vt:lpstr>
      <vt:lpstr>Apparatus Dead Space</vt:lpstr>
      <vt:lpstr>Spirogram</vt:lpstr>
      <vt:lpstr>Pulmonary Circulation Basics</vt:lpstr>
      <vt:lpstr>Pulmonary Circulation Basics</vt:lpstr>
      <vt:lpstr>Hemoglobin and Oxygen</vt:lpstr>
      <vt:lpstr>Hemoglobin and Oxygen</vt:lpstr>
      <vt:lpstr>PowerPoint Presentation</vt:lpstr>
      <vt:lpstr>Oxyhemoglobin Curve</vt:lpstr>
      <vt:lpstr>PowerPoint Presentation</vt:lpstr>
      <vt:lpstr>CO2 Transport</vt:lpstr>
      <vt:lpstr>CO2 Trasport</vt:lpstr>
      <vt:lpstr>Neural Control Of Breathing</vt:lpstr>
      <vt:lpstr>END: Any questions???</vt:lpstr>
      <vt:lpstr>Thank you! </vt:lpstr>
      <vt:lpstr>PowerPoint Presentation</vt:lpstr>
      <vt:lpstr>END: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Hahka Vermeulen, Taija</dc:creator>
  <cp:lastModifiedBy>Hahka Vermeulen, Taija</cp:lastModifiedBy>
  <cp:revision>152</cp:revision>
  <dcterms:created xsi:type="dcterms:W3CDTF">2025-12-05T16:19:27Z</dcterms:created>
  <dcterms:modified xsi:type="dcterms:W3CDTF">2025-12-08T18:38:57Z</dcterms:modified>
</cp:coreProperties>
</file>