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3" r:id="rId3"/>
    <p:sldId id="1113" r:id="rId4"/>
    <p:sldId id="784" r:id="rId5"/>
    <p:sldId id="1114" r:id="rId6"/>
    <p:sldId id="1115" r:id="rId7"/>
    <p:sldId id="257" r:id="rId8"/>
    <p:sldId id="261" r:id="rId9"/>
    <p:sldId id="262" r:id="rId10"/>
    <p:sldId id="263" r:id="rId11"/>
    <p:sldId id="1116" r:id="rId12"/>
    <p:sldId id="259" r:id="rId13"/>
    <p:sldId id="264" r:id="rId14"/>
    <p:sldId id="1117" r:id="rId15"/>
    <p:sldId id="265" r:id="rId16"/>
    <p:sldId id="272" r:id="rId17"/>
    <p:sldId id="266" r:id="rId18"/>
    <p:sldId id="269" r:id="rId19"/>
    <p:sldId id="270"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3200" autoAdjust="0"/>
  </p:normalViewPr>
  <p:slideViewPr>
    <p:cSldViewPr snapToGrid="0">
      <p:cViewPr varScale="1">
        <p:scale>
          <a:sx n="101" d="100"/>
          <a:sy n="101" d="100"/>
        </p:scale>
        <p:origin x="129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6F43E-7F32-4FFF-953E-EEE4E30EE200}"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271F3-2FE0-4C5C-905A-72A6E03E5E76}" type="slidenum">
              <a:rPr lang="en-US" smtClean="0"/>
              <a:t>‹#›</a:t>
            </a:fld>
            <a:endParaRPr lang="en-US"/>
          </a:p>
        </p:txBody>
      </p:sp>
    </p:spTree>
    <p:extLst>
      <p:ext uri="{BB962C8B-B14F-4D97-AF65-F5344CB8AC3E}">
        <p14:creationId xmlns:p14="http://schemas.microsoft.com/office/powerpoint/2010/main" val="379294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End Diastolic Volume</a:t>
            </a:r>
            <a:r>
              <a:rPr lang="en-US" dirty="0"/>
              <a:t> is the </a:t>
            </a:r>
            <a:r>
              <a:rPr lang="en-US" b="1" dirty="0"/>
              <a:t>amount of blood in the ventricle at the end of diastole</a:t>
            </a:r>
            <a:r>
              <a:rPr lang="en-US" dirty="0"/>
              <a:t>, </a:t>
            </a:r>
            <a:r>
              <a:rPr lang="en-US" b="1" dirty="0"/>
              <a:t>just before the heart contracts</a:t>
            </a:r>
            <a:r>
              <a:rPr lang="en-US" dirty="0"/>
              <a:t>.</a:t>
            </a:r>
          </a:p>
          <a:p>
            <a:r>
              <a:rPr lang="en-US" b="1" dirty="0"/>
              <a:t>Diastole</a:t>
            </a:r>
            <a:r>
              <a:rPr lang="en-US" dirty="0"/>
              <a:t> = relaxation phase</a:t>
            </a:r>
          </a:p>
          <a:p>
            <a:r>
              <a:rPr lang="en-US" dirty="0"/>
              <a:t>During diastole, the ventricles </a:t>
            </a:r>
            <a:r>
              <a:rPr lang="en-US" b="1" dirty="0"/>
              <a:t>fill with blood</a:t>
            </a:r>
            <a:endParaRPr lang="en-US" dirty="0"/>
          </a:p>
          <a:p>
            <a:r>
              <a:rPr lang="en-US" dirty="0"/>
              <a:t>EDV represents the </a:t>
            </a:r>
            <a:r>
              <a:rPr lang="en-US" b="1" dirty="0"/>
              <a:t>maximum volume</a:t>
            </a:r>
            <a:r>
              <a:rPr lang="en-US" dirty="0"/>
              <a:t> the ventricle holds before systole (the contraction phase)</a:t>
            </a:r>
          </a:p>
          <a:p>
            <a:endParaRPr lang="en-US" dirty="0"/>
          </a:p>
        </p:txBody>
      </p:sp>
      <p:sp>
        <p:nvSpPr>
          <p:cNvPr id="4" name="Slide Number Placeholder 3"/>
          <p:cNvSpPr>
            <a:spLocks noGrp="1"/>
          </p:cNvSpPr>
          <p:nvPr>
            <p:ph type="sldNum" sz="quarter" idx="5"/>
          </p:nvPr>
        </p:nvSpPr>
        <p:spPr/>
        <p:txBody>
          <a:bodyPr/>
          <a:lstStyle/>
          <a:p>
            <a:fld id="{2168CB5F-5D61-45C4-858D-12EFB0D60601}" type="slidenum">
              <a:rPr lang="en-US" smtClean="0"/>
              <a:t>3</a:t>
            </a:fld>
            <a:endParaRPr lang="en-US"/>
          </a:p>
        </p:txBody>
      </p:sp>
    </p:spTree>
    <p:extLst>
      <p:ext uri="{BB962C8B-B14F-4D97-AF65-F5344CB8AC3E}">
        <p14:creationId xmlns:p14="http://schemas.microsoft.com/office/powerpoint/2010/main" val="351437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8CB5F-5D61-45C4-858D-12EFB0D60601}" type="slidenum">
              <a:rPr lang="en-US" smtClean="0"/>
              <a:t>4</a:t>
            </a:fld>
            <a:endParaRPr lang="en-US"/>
          </a:p>
        </p:txBody>
      </p:sp>
    </p:spTree>
    <p:extLst>
      <p:ext uri="{BB962C8B-B14F-4D97-AF65-F5344CB8AC3E}">
        <p14:creationId xmlns:p14="http://schemas.microsoft.com/office/powerpoint/2010/main" val="1287762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8CB5F-5D61-45C4-858D-12EFB0D60601}" type="slidenum">
              <a:rPr lang="en-US" smtClean="0"/>
              <a:t>5</a:t>
            </a:fld>
            <a:endParaRPr lang="en-US"/>
          </a:p>
        </p:txBody>
      </p:sp>
    </p:spTree>
    <p:extLst>
      <p:ext uri="{BB962C8B-B14F-4D97-AF65-F5344CB8AC3E}">
        <p14:creationId xmlns:p14="http://schemas.microsoft.com/office/powerpoint/2010/main" val="425111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271F3-2FE0-4C5C-905A-72A6E03E5E76}" type="slidenum">
              <a:rPr lang="en-US" smtClean="0"/>
              <a:t>13</a:t>
            </a:fld>
            <a:endParaRPr lang="en-US"/>
          </a:p>
        </p:txBody>
      </p:sp>
    </p:spTree>
    <p:extLst>
      <p:ext uri="{BB962C8B-B14F-4D97-AF65-F5344CB8AC3E}">
        <p14:creationId xmlns:p14="http://schemas.microsoft.com/office/powerpoint/2010/main" val="148493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Sensory Detection (Green pathways)</a:t>
            </a:r>
          </a:p>
          <a:p>
            <a:r>
              <a:rPr lang="en-US" b="1" dirty="0"/>
              <a:t>Baroreceptors</a:t>
            </a:r>
            <a:r>
              <a:rPr lang="en-US" dirty="0"/>
              <a:t> in the:</a:t>
            </a:r>
          </a:p>
          <a:p>
            <a:r>
              <a:rPr lang="en-US" b="1" dirty="0"/>
              <a:t>Carotid sinus</a:t>
            </a:r>
            <a:r>
              <a:rPr lang="en-US" dirty="0"/>
              <a:t> (via </a:t>
            </a:r>
            <a:r>
              <a:rPr lang="en-US" b="1" dirty="0"/>
              <a:t>CN IX – Glossopharyngeal nerve</a:t>
            </a:r>
            <a:r>
              <a:rPr lang="en-US" dirty="0"/>
              <a:t>)</a:t>
            </a:r>
          </a:p>
          <a:p>
            <a:r>
              <a:rPr lang="en-US" b="1" dirty="0"/>
              <a:t>Aortic arch</a:t>
            </a:r>
            <a:r>
              <a:rPr lang="en-US" dirty="0"/>
              <a:t> (via </a:t>
            </a:r>
            <a:r>
              <a:rPr lang="en-US" b="1" dirty="0"/>
              <a:t>CN X – </a:t>
            </a:r>
            <a:r>
              <a:rPr lang="en-US" b="1" dirty="0" err="1"/>
              <a:t>Vagus</a:t>
            </a:r>
            <a:r>
              <a:rPr lang="en-US" b="1" dirty="0"/>
              <a:t> nerve</a:t>
            </a:r>
            <a:r>
              <a:rPr lang="en-US" dirty="0"/>
              <a:t>)</a:t>
            </a:r>
          </a:p>
          <a:p>
            <a:r>
              <a:rPr lang="en-US" dirty="0"/>
              <a:t>sense stretch in the vessel walls → </a:t>
            </a:r>
            <a:r>
              <a:rPr lang="en-US" b="1" dirty="0"/>
              <a:t>more stretch = higher BP</a:t>
            </a:r>
            <a:r>
              <a:rPr lang="en-US" dirty="0"/>
              <a:t>.</a:t>
            </a:r>
          </a:p>
          <a:p>
            <a:r>
              <a:rPr lang="en-US" dirty="0"/>
              <a:t>These </a:t>
            </a:r>
            <a:r>
              <a:rPr lang="en-US" b="1" dirty="0"/>
              <a:t>sensory neurons</a:t>
            </a:r>
            <a:r>
              <a:rPr lang="en-US" dirty="0"/>
              <a:t> carry information </a:t>
            </a:r>
            <a:r>
              <a:rPr lang="en-US" b="1" dirty="0"/>
              <a:t>to the medulla oblongata</a:t>
            </a:r>
            <a:r>
              <a:rPr lang="en-US" dirty="0"/>
              <a:t> in the brainstem.</a:t>
            </a:r>
          </a:p>
          <a:p>
            <a:br>
              <a:rPr lang="en-US" dirty="0"/>
            </a:br>
            <a:endParaRPr lang="en-US" dirty="0"/>
          </a:p>
          <a:p>
            <a:r>
              <a:rPr lang="en-US" b="1" dirty="0"/>
              <a:t>2. Processing Center (Medulla Oblongata)</a:t>
            </a:r>
          </a:p>
          <a:p>
            <a:r>
              <a:rPr lang="en-US" dirty="0"/>
              <a:t>The medulla houses the </a:t>
            </a:r>
            <a:r>
              <a:rPr lang="en-US" b="1" dirty="0"/>
              <a:t>cardiovascular control center</a:t>
            </a:r>
            <a:r>
              <a:rPr lang="en-US" dirty="0"/>
              <a:t> with two key nuclei:</a:t>
            </a:r>
          </a:p>
          <a:p>
            <a:r>
              <a:rPr lang="en-US" b="1" dirty="0"/>
              <a:t>Cardioinhibitory center</a:t>
            </a:r>
            <a:r>
              <a:rPr lang="en-US" dirty="0"/>
              <a:t> → parasympathetic output</a:t>
            </a:r>
          </a:p>
          <a:p>
            <a:r>
              <a:rPr lang="en-US" b="1" dirty="0" err="1"/>
              <a:t>Cardioacceleratory</a:t>
            </a:r>
            <a:r>
              <a:rPr lang="en-US" b="1" dirty="0"/>
              <a:t> center</a:t>
            </a:r>
            <a:r>
              <a:rPr lang="en-US" dirty="0"/>
              <a:t> → sympathetic output</a:t>
            </a:r>
          </a:p>
          <a:p>
            <a:r>
              <a:rPr lang="en-US" dirty="0"/>
              <a:t>It integrates the sensory input and decides whether to </a:t>
            </a:r>
            <a:r>
              <a:rPr lang="en-US" b="1" dirty="0"/>
              <a:t>raise or lower blood pressure</a:t>
            </a:r>
            <a:r>
              <a:rPr lang="en-US" dirty="0"/>
              <a:t>.</a:t>
            </a:r>
          </a:p>
          <a:p>
            <a:br>
              <a:rPr lang="en-US" dirty="0"/>
            </a:br>
            <a:endParaRPr lang="en-US" dirty="0"/>
          </a:p>
          <a:p>
            <a:r>
              <a:rPr lang="en-US" b="1" dirty="0"/>
              <a:t>3. Autonomic Outputs</a:t>
            </a:r>
          </a:p>
          <a:p>
            <a:r>
              <a:rPr lang="en-US" b="1" dirty="0"/>
              <a:t>A. Parasympathetic Response (Blue pathways)</a:t>
            </a:r>
          </a:p>
          <a:p>
            <a:r>
              <a:rPr lang="en-US" dirty="0"/>
              <a:t>Travels through the </a:t>
            </a:r>
            <a:r>
              <a:rPr lang="en-US" b="1" dirty="0" err="1"/>
              <a:t>Vagus</a:t>
            </a:r>
            <a:r>
              <a:rPr lang="en-US" b="1" dirty="0"/>
              <a:t> nerve</a:t>
            </a:r>
            <a:r>
              <a:rPr lang="en-US" dirty="0"/>
              <a:t> directly to the </a:t>
            </a:r>
            <a:r>
              <a:rPr lang="en-US" b="1" dirty="0"/>
              <a:t>SA node</a:t>
            </a:r>
            <a:r>
              <a:rPr lang="en-US" dirty="0"/>
              <a:t> (and some to the </a:t>
            </a:r>
            <a:r>
              <a:rPr lang="en-US" b="1" dirty="0"/>
              <a:t>AV node</a:t>
            </a:r>
            <a:r>
              <a:rPr lang="en-US" dirty="0"/>
              <a:t>).</a:t>
            </a:r>
          </a:p>
          <a:p>
            <a:r>
              <a:rPr lang="en-US" dirty="0"/>
              <a:t>Effects:</a:t>
            </a:r>
          </a:p>
          <a:p>
            <a:r>
              <a:rPr lang="en-US" dirty="0"/>
              <a:t>↓ Heart rate (</a:t>
            </a:r>
            <a:r>
              <a:rPr lang="en-US" b="1" dirty="0"/>
              <a:t>negative chronotropy</a:t>
            </a:r>
            <a:r>
              <a:rPr lang="en-US" dirty="0"/>
              <a:t>)</a:t>
            </a:r>
          </a:p>
          <a:p>
            <a:r>
              <a:rPr lang="en-US" dirty="0"/>
              <a:t>↓ Conduction speed (</a:t>
            </a:r>
            <a:r>
              <a:rPr lang="en-US" b="1" dirty="0"/>
              <a:t>negative </a:t>
            </a:r>
            <a:r>
              <a:rPr lang="en-US" b="1" dirty="0" err="1"/>
              <a:t>dromotropy</a:t>
            </a:r>
            <a:r>
              <a:rPr lang="en-US" dirty="0"/>
              <a:t>)</a:t>
            </a:r>
            <a:br>
              <a:rPr lang="en-US" dirty="0"/>
            </a:br>
            <a:r>
              <a:rPr lang="en-US" dirty="0"/>
              <a:t>→ </a:t>
            </a:r>
            <a:r>
              <a:rPr lang="en-US" b="1" dirty="0"/>
              <a:t>Lowers cardiac output and blood pressure</a:t>
            </a:r>
            <a:endParaRPr lang="en-US" dirty="0"/>
          </a:p>
          <a:p>
            <a:r>
              <a:rPr lang="en-US" dirty="0"/>
              <a:t>Parasympathetic nerves </a:t>
            </a:r>
            <a:r>
              <a:rPr lang="en-US" b="1" dirty="0"/>
              <a:t>do NOT</a:t>
            </a:r>
            <a:r>
              <a:rPr lang="en-US" dirty="0"/>
              <a:t> innervate ventricles—important exam point!</a:t>
            </a:r>
          </a:p>
          <a:p>
            <a:br>
              <a:rPr lang="en-US" dirty="0"/>
            </a:br>
            <a:endParaRPr lang="en-US" dirty="0"/>
          </a:p>
          <a:p>
            <a:r>
              <a:rPr lang="en-US" b="1" dirty="0"/>
              <a:t>B. Sympathetic Response (Pink pathways)</a:t>
            </a:r>
          </a:p>
          <a:p>
            <a:r>
              <a:rPr lang="en-US" dirty="0"/>
              <a:t>From the </a:t>
            </a:r>
            <a:r>
              <a:rPr lang="en-US" b="1" dirty="0"/>
              <a:t>spinal cord</a:t>
            </a:r>
            <a:r>
              <a:rPr lang="en-US" dirty="0"/>
              <a:t> and </a:t>
            </a:r>
            <a:r>
              <a:rPr lang="en-US" b="1" dirty="0"/>
              <a:t>sympathetic chain</a:t>
            </a:r>
            <a:r>
              <a:rPr lang="en-US" dirty="0"/>
              <a:t> to:</a:t>
            </a:r>
          </a:p>
          <a:p>
            <a:r>
              <a:rPr lang="en-US" b="1" dirty="0"/>
              <a:t>SA node and AV node</a:t>
            </a:r>
            <a:endParaRPr lang="en-US" dirty="0"/>
          </a:p>
          <a:p>
            <a:r>
              <a:rPr lang="en-US" b="1" dirty="0"/>
              <a:t>Ventricular myocardium</a:t>
            </a:r>
            <a:r>
              <a:rPr lang="en-US" dirty="0"/>
              <a:t> (→ ↑ contractility)</a:t>
            </a:r>
          </a:p>
          <a:p>
            <a:r>
              <a:rPr lang="en-US" b="1" dirty="0"/>
              <a:t>Blood vessels</a:t>
            </a:r>
            <a:r>
              <a:rPr lang="en-US" dirty="0"/>
              <a:t> (→ vasoconstriction)</a:t>
            </a:r>
          </a:p>
          <a:p>
            <a:r>
              <a:rPr lang="en-US" dirty="0"/>
              <a:t>Effects:</a:t>
            </a:r>
          </a:p>
          <a:p>
            <a:r>
              <a:rPr lang="en-US" dirty="0"/>
              <a:t>↑ Heart rate (</a:t>
            </a:r>
            <a:r>
              <a:rPr lang="en-US" b="1" dirty="0"/>
              <a:t>chronotropy</a:t>
            </a:r>
            <a:r>
              <a:rPr lang="en-US" dirty="0"/>
              <a:t>)</a:t>
            </a:r>
          </a:p>
          <a:p>
            <a:r>
              <a:rPr lang="en-US" dirty="0"/>
              <a:t>↑ Contractility (</a:t>
            </a:r>
            <a:r>
              <a:rPr lang="en-US" b="1" dirty="0"/>
              <a:t>inotropy</a:t>
            </a:r>
            <a:r>
              <a:rPr lang="en-US" dirty="0"/>
              <a:t>)</a:t>
            </a:r>
          </a:p>
          <a:p>
            <a:r>
              <a:rPr lang="en-US" dirty="0"/>
              <a:t>↑ Vasoconstriction (</a:t>
            </a:r>
            <a:r>
              <a:rPr lang="en-US" b="1" dirty="0"/>
              <a:t>increases TPR</a:t>
            </a:r>
            <a:r>
              <a:rPr lang="en-US" dirty="0"/>
              <a:t>)</a:t>
            </a:r>
            <a:br>
              <a:rPr lang="en-US" dirty="0"/>
            </a:br>
            <a:r>
              <a:rPr lang="en-US" dirty="0"/>
              <a:t>→ </a:t>
            </a:r>
            <a:r>
              <a:rPr lang="en-US" b="1" dirty="0"/>
              <a:t>Raises blood pressure</a:t>
            </a:r>
            <a:endParaRPr lang="en-US" dirty="0"/>
          </a:p>
        </p:txBody>
      </p:sp>
      <p:sp>
        <p:nvSpPr>
          <p:cNvPr id="4" name="Slide Number Placeholder 3"/>
          <p:cNvSpPr>
            <a:spLocks noGrp="1"/>
          </p:cNvSpPr>
          <p:nvPr>
            <p:ph type="sldNum" sz="quarter" idx="5"/>
          </p:nvPr>
        </p:nvSpPr>
        <p:spPr/>
        <p:txBody>
          <a:bodyPr/>
          <a:lstStyle/>
          <a:p>
            <a:fld id="{BBF271F3-2FE0-4C5C-905A-72A6E03E5E76}" type="slidenum">
              <a:rPr lang="en-US" smtClean="0"/>
              <a:t>15</a:t>
            </a:fld>
            <a:endParaRPr lang="en-US"/>
          </a:p>
        </p:txBody>
      </p:sp>
    </p:spTree>
    <p:extLst>
      <p:ext uri="{BB962C8B-B14F-4D97-AF65-F5344CB8AC3E}">
        <p14:creationId xmlns:p14="http://schemas.microsoft.com/office/powerpoint/2010/main" val="4333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271F3-2FE0-4C5C-905A-72A6E03E5E76}" type="slidenum">
              <a:rPr lang="en-US" smtClean="0"/>
              <a:t>16</a:t>
            </a:fld>
            <a:endParaRPr lang="en-US"/>
          </a:p>
        </p:txBody>
      </p:sp>
    </p:spTree>
    <p:extLst>
      <p:ext uri="{BB962C8B-B14F-4D97-AF65-F5344CB8AC3E}">
        <p14:creationId xmlns:p14="http://schemas.microsoft.com/office/powerpoint/2010/main" val="112438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271F3-2FE0-4C5C-905A-72A6E03E5E76}" type="slidenum">
              <a:rPr lang="en-US" smtClean="0"/>
              <a:t>18</a:t>
            </a:fld>
            <a:endParaRPr lang="en-US"/>
          </a:p>
        </p:txBody>
      </p:sp>
    </p:spTree>
    <p:extLst>
      <p:ext uri="{BB962C8B-B14F-4D97-AF65-F5344CB8AC3E}">
        <p14:creationId xmlns:p14="http://schemas.microsoft.com/office/powerpoint/2010/main" val="256839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271F3-2FE0-4C5C-905A-72A6E03E5E76}" type="slidenum">
              <a:rPr lang="en-US" smtClean="0"/>
              <a:t>19</a:t>
            </a:fld>
            <a:endParaRPr lang="en-US"/>
          </a:p>
        </p:txBody>
      </p:sp>
    </p:spTree>
    <p:extLst>
      <p:ext uri="{BB962C8B-B14F-4D97-AF65-F5344CB8AC3E}">
        <p14:creationId xmlns:p14="http://schemas.microsoft.com/office/powerpoint/2010/main" val="350151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66E7-531B-D26F-EDDE-5370D2C80C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E268F1-A17F-E916-3A77-B6FB80FE1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9B667D-3445-1656-AB85-5D7898C5195D}"/>
              </a:ext>
            </a:extLst>
          </p:cNvPr>
          <p:cNvSpPr>
            <a:spLocks noGrp="1"/>
          </p:cNvSpPr>
          <p:nvPr>
            <p:ph type="dt" sz="half" idx="10"/>
          </p:nvPr>
        </p:nvSpPr>
        <p:spPr/>
        <p:txBody>
          <a:bodyPr/>
          <a:lstStyle/>
          <a:p>
            <a:fld id="{D7AAB4BE-B353-4F8B-85D7-DBEA58632183}" type="datetimeFigureOut">
              <a:rPr lang="en-US" smtClean="0"/>
              <a:t>12/8/2025</a:t>
            </a:fld>
            <a:endParaRPr lang="en-US"/>
          </a:p>
        </p:txBody>
      </p:sp>
      <p:sp>
        <p:nvSpPr>
          <p:cNvPr id="5" name="Footer Placeholder 4">
            <a:extLst>
              <a:ext uri="{FF2B5EF4-FFF2-40B4-BE49-F238E27FC236}">
                <a16:creationId xmlns:a16="http://schemas.microsoft.com/office/drawing/2014/main" id="{CA1C92B1-4312-2FA5-ED6B-AC754FB78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029C0-5E64-25FD-FE9F-4CE9FBD85845}"/>
              </a:ext>
            </a:extLst>
          </p:cNvPr>
          <p:cNvSpPr>
            <a:spLocks noGrp="1"/>
          </p:cNvSpPr>
          <p:nvPr>
            <p:ph type="sldNum" sz="quarter" idx="12"/>
          </p:nvPr>
        </p:nvSpPr>
        <p:spPr/>
        <p:txBody>
          <a:bodyPr/>
          <a:lstStyle/>
          <a:p>
            <a:fld id="{283AB564-D676-4842-ABF0-9E1235588589}" type="slidenum">
              <a:rPr lang="en-US" smtClean="0"/>
              <a:t>‹#›</a:t>
            </a:fld>
            <a:endParaRPr lang="en-US"/>
          </a:p>
        </p:txBody>
      </p:sp>
    </p:spTree>
    <p:extLst>
      <p:ext uri="{BB962C8B-B14F-4D97-AF65-F5344CB8AC3E}">
        <p14:creationId xmlns:p14="http://schemas.microsoft.com/office/powerpoint/2010/main" val="214114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220D-9D51-9916-3813-9C7B84DEAF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154063-83E4-0D36-D810-7E9483E220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45EDB-35C5-B097-491D-8654C8327F1B}"/>
              </a:ext>
            </a:extLst>
          </p:cNvPr>
          <p:cNvSpPr>
            <a:spLocks noGrp="1"/>
          </p:cNvSpPr>
          <p:nvPr>
            <p:ph type="dt" sz="half" idx="10"/>
          </p:nvPr>
        </p:nvSpPr>
        <p:spPr/>
        <p:txBody>
          <a:bodyPr/>
          <a:lstStyle/>
          <a:p>
            <a:fld id="{D7AAB4BE-B353-4F8B-85D7-DBEA58632183}" type="datetimeFigureOut">
              <a:rPr lang="en-US" smtClean="0"/>
              <a:t>12/8/2025</a:t>
            </a:fld>
            <a:endParaRPr lang="en-US"/>
          </a:p>
        </p:txBody>
      </p:sp>
      <p:sp>
        <p:nvSpPr>
          <p:cNvPr id="5" name="Footer Placeholder 4">
            <a:extLst>
              <a:ext uri="{FF2B5EF4-FFF2-40B4-BE49-F238E27FC236}">
                <a16:creationId xmlns:a16="http://schemas.microsoft.com/office/drawing/2014/main" id="{6519368B-E5A7-3853-9942-E69BEDC0F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8A841-8576-8367-A379-CF991156AA87}"/>
              </a:ext>
            </a:extLst>
          </p:cNvPr>
          <p:cNvSpPr>
            <a:spLocks noGrp="1"/>
          </p:cNvSpPr>
          <p:nvPr>
            <p:ph type="sldNum" sz="quarter" idx="12"/>
          </p:nvPr>
        </p:nvSpPr>
        <p:spPr/>
        <p:txBody>
          <a:bodyPr/>
          <a:lstStyle/>
          <a:p>
            <a:fld id="{283AB564-D676-4842-ABF0-9E1235588589}" type="slidenum">
              <a:rPr lang="en-US" smtClean="0"/>
              <a:t>‹#›</a:t>
            </a:fld>
            <a:endParaRPr lang="en-US"/>
          </a:p>
        </p:txBody>
      </p:sp>
    </p:spTree>
    <p:extLst>
      <p:ext uri="{BB962C8B-B14F-4D97-AF65-F5344CB8AC3E}">
        <p14:creationId xmlns:p14="http://schemas.microsoft.com/office/powerpoint/2010/main" val="274935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CB151B-A808-B3BD-F9B5-661FBB2C3B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1CF67B-8E8F-2F62-AE8F-2324C6362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2C6F4-67A3-C802-6460-81DC755F95D2}"/>
              </a:ext>
            </a:extLst>
          </p:cNvPr>
          <p:cNvSpPr>
            <a:spLocks noGrp="1"/>
          </p:cNvSpPr>
          <p:nvPr>
            <p:ph type="dt" sz="half" idx="10"/>
          </p:nvPr>
        </p:nvSpPr>
        <p:spPr/>
        <p:txBody>
          <a:bodyPr/>
          <a:lstStyle/>
          <a:p>
            <a:fld id="{D7AAB4BE-B353-4F8B-85D7-DBEA58632183}" type="datetimeFigureOut">
              <a:rPr lang="en-US" smtClean="0"/>
              <a:t>12/8/2025</a:t>
            </a:fld>
            <a:endParaRPr lang="en-US"/>
          </a:p>
        </p:txBody>
      </p:sp>
      <p:sp>
        <p:nvSpPr>
          <p:cNvPr id="5" name="Footer Placeholder 4">
            <a:extLst>
              <a:ext uri="{FF2B5EF4-FFF2-40B4-BE49-F238E27FC236}">
                <a16:creationId xmlns:a16="http://schemas.microsoft.com/office/drawing/2014/main" id="{3B3763DF-62EC-1DFB-9708-938B32894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D6EA-563C-723A-2038-A2888DA36463}"/>
              </a:ext>
            </a:extLst>
          </p:cNvPr>
          <p:cNvSpPr>
            <a:spLocks noGrp="1"/>
          </p:cNvSpPr>
          <p:nvPr>
            <p:ph type="sldNum" sz="quarter" idx="12"/>
          </p:nvPr>
        </p:nvSpPr>
        <p:spPr/>
        <p:txBody>
          <a:bodyPr/>
          <a:lstStyle/>
          <a:p>
            <a:fld id="{283AB564-D676-4842-ABF0-9E1235588589}" type="slidenum">
              <a:rPr lang="en-US" smtClean="0"/>
              <a:t>‹#›</a:t>
            </a:fld>
            <a:endParaRPr lang="en-US"/>
          </a:p>
        </p:txBody>
      </p:sp>
    </p:spTree>
    <p:extLst>
      <p:ext uri="{BB962C8B-B14F-4D97-AF65-F5344CB8AC3E}">
        <p14:creationId xmlns:p14="http://schemas.microsoft.com/office/powerpoint/2010/main" val="785255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n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112776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7" name="Credit line">
            <a:extLst>
              <a:ext uri="{FF2B5EF4-FFF2-40B4-BE49-F238E27FC236}">
                <a16:creationId xmlns:a16="http://schemas.microsoft.com/office/drawing/2014/main" id="{4F4C45E4-CD91-4C4D-90C5-CE1268255E49}"/>
              </a:ext>
            </a:extLst>
          </p:cNvPr>
          <p:cNvSpPr>
            <a:spLocks noGrp="1"/>
          </p:cNvSpPr>
          <p:nvPr>
            <p:ph type="body" sz="quarter" idx="39" hasCustomPrompt="1"/>
          </p:nvPr>
        </p:nvSpPr>
        <p:spPr>
          <a:xfrm>
            <a:off x="2037839" y="6676644"/>
            <a:ext cx="9324428"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0" name="Appendix Link">
            <a:extLst>
              <a:ext uri="{FF2B5EF4-FFF2-40B4-BE49-F238E27FC236}">
                <a16:creationId xmlns:a16="http://schemas.microsoft.com/office/drawing/2014/main" id="{38C03353-129A-498A-99BD-29531E469E65}"/>
              </a:ext>
            </a:extLst>
          </p:cNvPr>
          <p:cNvSpPr>
            <a:spLocks noGrp="1"/>
          </p:cNvSpPr>
          <p:nvPr>
            <p:ph type="body" sz="quarter" idx="40" hasCustomPrompt="1"/>
          </p:nvPr>
        </p:nvSpPr>
        <p:spPr>
          <a:xfrm>
            <a:off x="4267200" y="6345620"/>
            <a:ext cx="3657600" cy="192024"/>
          </a:xfrm>
        </p:spPr>
        <p:txBody>
          <a:bodyPr anchor="ctr">
            <a:noAutofit/>
          </a:bodyPr>
          <a:lstStyle>
            <a:lvl1pPr algn="ctr">
              <a:defRPr sz="900"/>
            </a:lvl1pPr>
          </a:lstStyle>
          <a:p>
            <a:pPr lvl="0"/>
            <a:r>
              <a:rPr lang="en-US" dirty="0"/>
              <a:t>Add text alternative link, if needed.</a:t>
            </a:r>
          </a:p>
        </p:txBody>
      </p:sp>
      <p:sp>
        <p:nvSpPr>
          <p:cNvPr id="31" name="Slide Number Placeholder">
            <a:extLst>
              <a:ext uri="{FF2B5EF4-FFF2-40B4-BE49-F238E27FC236}">
                <a16:creationId xmlns:a16="http://schemas.microsoft.com/office/drawing/2014/main" id="{CE77652B-FD88-422C-A2E9-12671FF17F5E}"/>
              </a:ext>
            </a:extLst>
          </p:cNvPr>
          <p:cNvSpPr>
            <a:spLocks noGrp="1"/>
          </p:cNvSpPr>
          <p:nvPr>
            <p:ph type="sldNum" sz="quarter" idx="10"/>
          </p:nvPr>
        </p:nvSpPr>
        <p:spPr>
          <a:xfrm>
            <a:off x="11529910" y="6684041"/>
            <a:ext cx="474453"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3009822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55E1-14D4-7B4C-2562-CC6518760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EF33B-779E-AD7E-4203-4E49BF2B7C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7301-644A-4B75-0A04-1D7E7F132397}"/>
              </a:ext>
            </a:extLst>
          </p:cNvPr>
          <p:cNvSpPr>
            <a:spLocks noGrp="1"/>
          </p:cNvSpPr>
          <p:nvPr>
            <p:ph type="dt" sz="half" idx="10"/>
          </p:nvPr>
        </p:nvSpPr>
        <p:spPr/>
        <p:txBody>
          <a:bodyPr/>
          <a:lstStyle/>
          <a:p>
            <a:fld id="{D7AAB4BE-B353-4F8B-85D7-DBEA58632183}" type="datetimeFigureOut">
              <a:rPr lang="en-US" smtClean="0"/>
              <a:t>12/8/2025</a:t>
            </a:fld>
            <a:endParaRPr lang="en-US"/>
          </a:p>
        </p:txBody>
      </p:sp>
      <p:sp>
        <p:nvSpPr>
          <p:cNvPr id="5" name="Footer Placeholder 4">
            <a:extLst>
              <a:ext uri="{FF2B5EF4-FFF2-40B4-BE49-F238E27FC236}">
                <a16:creationId xmlns:a16="http://schemas.microsoft.com/office/drawing/2014/main" id="{4FC9631B-5B64-90D3-A25F-12BAEB2C2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BCFA9-32FD-D8DB-995A-2BFA2B6A9851}"/>
              </a:ext>
            </a:extLst>
          </p:cNvPr>
          <p:cNvSpPr>
            <a:spLocks noGrp="1"/>
          </p:cNvSpPr>
          <p:nvPr>
            <p:ph type="sldNum" sz="quarter" idx="12"/>
          </p:nvPr>
        </p:nvSpPr>
        <p:spPr/>
        <p:txBody>
          <a:bodyPr/>
          <a:lstStyle/>
          <a:p>
            <a:fld id="{283AB564-D676-4842-ABF0-9E1235588589}" type="slidenum">
              <a:rPr lang="en-US" smtClean="0"/>
              <a:t>‹#›</a:t>
            </a:fld>
            <a:endParaRPr lang="en-US"/>
          </a:p>
        </p:txBody>
      </p:sp>
    </p:spTree>
    <p:extLst>
      <p:ext uri="{BB962C8B-B14F-4D97-AF65-F5344CB8AC3E}">
        <p14:creationId xmlns:p14="http://schemas.microsoft.com/office/powerpoint/2010/main" val="132477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D7A3-B6A5-5280-20E8-257011EC7A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2995F6-07F4-50FC-17F7-970D9333DC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2D766-DD56-E1BD-0BCD-C167068AF3D6}"/>
              </a:ext>
            </a:extLst>
          </p:cNvPr>
          <p:cNvSpPr>
            <a:spLocks noGrp="1"/>
          </p:cNvSpPr>
          <p:nvPr>
            <p:ph type="dt" sz="half" idx="10"/>
          </p:nvPr>
        </p:nvSpPr>
        <p:spPr/>
        <p:txBody>
          <a:bodyPr/>
          <a:lstStyle/>
          <a:p>
            <a:fld id="{D7AAB4BE-B353-4F8B-85D7-DBEA58632183}" type="datetimeFigureOut">
              <a:rPr lang="en-US" smtClean="0"/>
              <a:t>12/8/2025</a:t>
            </a:fld>
            <a:endParaRPr lang="en-US"/>
          </a:p>
        </p:txBody>
      </p:sp>
      <p:sp>
        <p:nvSpPr>
          <p:cNvPr id="5" name="Footer Placeholder 4">
            <a:extLst>
              <a:ext uri="{FF2B5EF4-FFF2-40B4-BE49-F238E27FC236}">
                <a16:creationId xmlns:a16="http://schemas.microsoft.com/office/drawing/2014/main" id="{801A5E2E-D108-B9F1-20F8-2B520D602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26440-D899-DA93-C2B9-D74E5CC3939B}"/>
              </a:ext>
            </a:extLst>
          </p:cNvPr>
          <p:cNvSpPr>
            <a:spLocks noGrp="1"/>
          </p:cNvSpPr>
          <p:nvPr>
            <p:ph type="sldNum" sz="quarter" idx="12"/>
          </p:nvPr>
        </p:nvSpPr>
        <p:spPr/>
        <p:txBody>
          <a:bodyPr/>
          <a:lstStyle/>
          <a:p>
            <a:fld id="{283AB564-D676-4842-ABF0-9E1235588589}" type="slidenum">
              <a:rPr lang="en-US" smtClean="0"/>
              <a:t>‹#›</a:t>
            </a:fld>
            <a:endParaRPr lang="en-US"/>
          </a:p>
        </p:txBody>
      </p:sp>
    </p:spTree>
    <p:extLst>
      <p:ext uri="{BB962C8B-B14F-4D97-AF65-F5344CB8AC3E}">
        <p14:creationId xmlns:p14="http://schemas.microsoft.com/office/powerpoint/2010/main" val="311130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1300-EFF7-9C03-965A-B2F7BEFB5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2268C-D6EE-0BC0-BCE5-0CAEACD8BC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3AAF1B-6788-5045-BB1B-1EFEC531A9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080625-D76A-1874-3252-805C7CC0341A}"/>
              </a:ext>
            </a:extLst>
          </p:cNvPr>
          <p:cNvSpPr>
            <a:spLocks noGrp="1"/>
          </p:cNvSpPr>
          <p:nvPr>
            <p:ph type="dt" sz="half" idx="10"/>
          </p:nvPr>
        </p:nvSpPr>
        <p:spPr/>
        <p:txBody>
          <a:bodyPr/>
          <a:lstStyle/>
          <a:p>
            <a:fld id="{D7AAB4BE-B353-4F8B-85D7-DBEA58632183}" type="datetimeFigureOut">
              <a:rPr lang="en-US" smtClean="0"/>
              <a:t>12/8/2025</a:t>
            </a:fld>
            <a:endParaRPr lang="en-US"/>
          </a:p>
        </p:txBody>
      </p:sp>
      <p:sp>
        <p:nvSpPr>
          <p:cNvPr id="6" name="Footer Placeholder 5">
            <a:extLst>
              <a:ext uri="{FF2B5EF4-FFF2-40B4-BE49-F238E27FC236}">
                <a16:creationId xmlns:a16="http://schemas.microsoft.com/office/drawing/2014/main" id="{D596AAD8-CC50-B6B2-A1D4-1B4F832CB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52A58-A743-B35B-0979-C551E90F1B83}"/>
              </a:ext>
            </a:extLst>
          </p:cNvPr>
          <p:cNvSpPr>
            <a:spLocks noGrp="1"/>
          </p:cNvSpPr>
          <p:nvPr>
            <p:ph type="sldNum" sz="quarter" idx="12"/>
          </p:nvPr>
        </p:nvSpPr>
        <p:spPr/>
        <p:txBody>
          <a:bodyPr/>
          <a:lstStyle/>
          <a:p>
            <a:fld id="{283AB564-D676-4842-ABF0-9E1235588589}" type="slidenum">
              <a:rPr lang="en-US" smtClean="0"/>
              <a:t>‹#›</a:t>
            </a:fld>
            <a:endParaRPr lang="en-US"/>
          </a:p>
        </p:txBody>
      </p:sp>
    </p:spTree>
    <p:extLst>
      <p:ext uri="{BB962C8B-B14F-4D97-AF65-F5344CB8AC3E}">
        <p14:creationId xmlns:p14="http://schemas.microsoft.com/office/powerpoint/2010/main" val="285321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05C3-CD6B-19F6-57A8-4D559C16FC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9C6B-DF69-F6AB-B374-2E32C0322F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59AC7C-1546-D553-91A0-7F855BCA1D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F11CA6-A980-7B1B-E255-9BFAFD7BE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8D477-B2CB-A355-DB53-560D535E93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036FF4-2DE7-F0F0-8D7F-9589EA8D9F93}"/>
              </a:ext>
            </a:extLst>
          </p:cNvPr>
          <p:cNvSpPr>
            <a:spLocks noGrp="1"/>
          </p:cNvSpPr>
          <p:nvPr>
            <p:ph type="dt" sz="half" idx="10"/>
          </p:nvPr>
        </p:nvSpPr>
        <p:spPr/>
        <p:txBody>
          <a:bodyPr/>
          <a:lstStyle/>
          <a:p>
            <a:fld id="{D7AAB4BE-B353-4F8B-85D7-DBEA58632183}" type="datetimeFigureOut">
              <a:rPr lang="en-US" smtClean="0"/>
              <a:t>12/8/2025</a:t>
            </a:fld>
            <a:endParaRPr lang="en-US"/>
          </a:p>
        </p:txBody>
      </p:sp>
      <p:sp>
        <p:nvSpPr>
          <p:cNvPr id="8" name="Footer Placeholder 7">
            <a:extLst>
              <a:ext uri="{FF2B5EF4-FFF2-40B4-BE49-F238E27FC236}">
                <a16:creationId xmlns:a16="http://schemas.microsoft.com/office/drawing/2014/main" id="{F32A67F0-3747-2FA4-B152-39209A515A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00F03D-963C-0BC4-B4F3-4D1A2AABD62B}"/>
              </a:ext>
            </a:extLst>
          </p:cNvPr>
          <p:cNvSpPr>
            <a:spLocks noGrp="1"/>
          </p:cNvSpPr>
          <p:nvPr>
            <p:ph type="sldNum" sz="quarter" idx="12"/>
          </p:nvPr>
        </p:nvSpPr>
        <p:spPr/>
        <p:txBody>
          <a:bodyPr/>
          <a:lstStyle/>
          <a:p>
            <a:fld id="{283AB564-D676-4842-ABF0-9E1235588589}" type="slidenum">
              <a:rPr lang="en-US" smtClean="0"/>
              <a:t>‹#›</a:t>
            </a:fld>
            <a:endParaRPr lang="en-US"/>
          </a:p>
        </p:txBody>
      </p:sp>
    </p:spTree>
    <p:extLst>
      <p:ext uri="{BB962C8B-B14F-4D97-AF65-F5344CB8AC3E}">
        <p14:creationId xmlns:p14="http://schemas.microsoft.com/office/powerpoint/2010/main" val="234292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4443-76ED-352F-237C-148A38B0B4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D8CD2A-8665-1CFD-61DE-28A72359395D}"/>
              </a:ext>
            </a:extLst>
          </p:cNvPr>
          <p:cNvSpPr>
            <a:spLocks noGrp="1"/>
          </p:cNvSpPr>
          <p:nvPr>
            <p:ph type="dt" sz="half" idx="10"/>
          </p:nvPr>
        </p:nvSpPr>
        <p:spPr/>
        <p:txBody>
          <a:bodyPr/>
          <a:lstStyle/>
          <a:p>
            <a:fld id="{D7AAB4BE-B353-4F8B-85D7-DBEA58632183}" type="datetimeFigureOut">
              <a:rPr lang="en-US" smtClean="0"/>
              <a:t>12/8/2025</a:t>
            </a:fld>
            <a:endParaRPr lang="en-US"/>
          </a:p>
        </p:txBody>
      </p:sp>
      <p:sp>
        <p:nvSpPr>
          <p:cNvPr id="4" name="Footer Placeholder 3">
            <a:extLst>
              <a:ext uri="{FF2B5EF4-FFF2-40B4-BE49-F238E27FC236}">
                <a16:creationId xmlns:a16="http://schemas.microsoft.com/office/drawing/2014/main" id="{84618FC2-652B-5884-6435-8D174D76C8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BD3EAB-475F-B73B-62DE-2B6958D982CC}"/>
              </a:ext>
            </a:extLst>
          </p:cNvPr>
          <p:cNvSpPr>
            <a:spLocks noGrp="1"/>
          </p:cNvSpPr>
          <p:nvPr>
            <p:ph type="sldNum" sz="quarter" idx="12"/>
          </p:nvPr>
        </p:nvSpPr>
        <p:spPr/>
        <p:txBody>
          <a:bodyPr/>
          <a:lstStyle/>
          <a:p>
            <a:fld id="{283AB564-D676-4842-ABF0-9E1235588589}" type="slidenum">
              <a:rPr lang="en-US" smtClean="0"/>
              <a:t>‹#›</a:t>
            </a:fld>
            <a:endParaRPr lang="en-US"/>
          </a:p>
        </p:txBody>
      </p:sp>
    </p:spTree>
    <p:extLst>
      <p:ext uri="{BB962C8B-B14F-4D97-AF65-F5344CB8AC3E}">
        <p14:creationId xmlns:p14="http://schemas.microsoft.com/office/powerpoint/2010/main" val="341103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D90A3D-3780-7749-FF8B-AC853A608619}"/>
              </a:ext>
            </a:extLst>
          </p:cNvPr>
          <p:cNvSpPr>
            <a:spLocks noGrp="1"/>
          </p:cNvSpPr>
          <p:nvPr>
            <p:ph type="dt" sz="half" idx="10"/>
          </p:nvPr>
        </p:nvSpPr>
        <p:spPr/>
        <p:txBody>
          <a:bodyPr/>
          <a:lstStyle/>
          <a:p>
            <a:fld id="{D7AAB4BE-B353-4F8B-85D7-DBEA58632183}" type="datetimeFigureOut">
              <a:rPr lang="en-US" smtClean="0"/>
              <a:t>12/8/2025</a:t>
            </a:fld>
            <a:endParaRPr lang="en-US"/>
          </a:p>
        </p:txBody>
      </p:sp>
      <p:sp>
        <p:nvSpPr>
          <p:cNvPr id="3" name="Footer Placeholder 2">
            <a:extLst>
              <a:ext uri="{FF2B5EF4-FFF2-40B4-BE49-F238E27FC236}">
                <a16:creationId xmlns:a16="http://schemas.microsoft.com/office/drawing/2014/main" id="{1D44A35E-53A8-3E74-F9DB-D90333C6E1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2D2DFE-9A8A-5863-442D-AB7614FBE0BC}"/>
              </a:ext>
            </a:extLst>
          </p:cNvPr>
          <p:cNvSpPr>
            <a:spLocks noGrp="1"/>
          </p:cNvSpPr>
          <p:nvPr>
            <p:ph type="sldNum" sz="quarter" idx="12"/>
          </p:nvPr>
        </p:nvSpPr>
        <p:spPr/>
        <p:txBody>
          <a:bodyPr/>
          <a:lstStyle/>
          <a:p>
            <a:fld id="{283AB564-D676-4842-ABF0-9E1235588589}" type="slidenum">
              <a:rPr lang="en-US" smtClean="0"/>
              <a:t>‹#›</a:t>
            </a:fld>
            <a:endParaRPr lang="en-US"/>
          </a:p>
        </p:txBody>
      </p:sp>
    </p:spTree>
    <p:extLst>
      <p:ext uri="{BB962C8B-B14F-4D97-AF65-F5344CB8AC3E}">
        <p14:creationId xmlns:p14="http://schemas.microsoft.com/office/powerpoint/2010/main" val="414894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0140-755E-447A-5265-A6DC5FEFF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097995-A95C-118E-2DEE-CA9C3C7DC3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A565A7-C8F7-4543-3651-43E185E2B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D1EFA-59A1-F2B8-7B4A-C86C5FDE1C30}"/>
              </a:ext>
            </a:extLst>
          </p:cNvPr>
          <p:cNvSpPr>
            <a:spLocks noGrp="1"/>
          </p:cNvSpPr>
          <p:nvPr>
            <p:ph type="dt" sz="half" idx="10"/>
          </p:nvPr>
        </p:nvSpPr>
        <p:spPr/>
        <p:txBody>
          <a:bodyPr/>
          <a:lstStyle/>
          <a:p>
            <a:fld id="{D7AAB4BE-B353-4F8B-85D7-DBEA58632183}" type="datetimeFigureOut">
              <a:rPr lang="en-US" smtClean="0"/>
              <a:t>12/8/2025</a:t>
            </a:fld>
            <a:endParaRPr lang="en-US"/>
          </a:p>
        </p:txBody>
      </p:sp>
      <p:sp>
        <p:nvSpPr>
          <p:cNvPr id="6" name="Footer Placeholder 5">
            <a:extLst>
              <a:ext uri="{FF2B5EF4-FFF2-40B4-BE49-F238E27FC236}">
                <a16:creationId xmlns:a16="http://schemas.microsoft.com/office/drawing/2014/main" id="{C25977E0-20BB-A484-7392-13B9EEE460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5D5AB-1FFD-F860-27C8-65286114FF57}"/>
              </a:ext>
            </a:extLst>
          </p:cNvPr>
          <p:cNvSpPr>
            <a:spLocks noGrp="1"/>
          </p:cNvSpPr>
          <p:nvPr>
            <p:ph type="sldNum" sz="quarter" idx="12"/>
          </p:nvPr>
        </p:nvSpPr>
        <p:spPr/>
        <p:txBody>
          <a:bodyPr/>
          <a:lstStyle/>
          <a:p>
            <a:fld id="{283AB564-D676-4842-ABF0-9E1235588589}" type="slidenum">
              <a:rPr lang="en-US" smtClean="0"/>
              <a:t>‹#›</a:t>
            </a:fld>
            <a:endParaRPr lang="en-US"/>
          </a:p>
        </p:txBody>
      </p:sp>
    </p:spTree>
    <p:extLst>
      <p:ext uri="{BB962C8B-B14F-4D97-AF65-F5344CB8AC3E}">
        <p14:creationId xmlns:p14="http://schemas.microsoft.com/office/powerpoint/2010/main" val="409492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0938-E5F1-6793-B056-071CE7CC9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722F8B-D517-A480-D4BD-05A71297B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B6FDED-D1AF-5D61-5FE4-9DA0F3552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6C371-E887-39EC-26B9-E9AEC6DBBCF7}"/>
              </a:ext>
            </a:extLst>
          </p:cNvPr>
          <p:cNvSpPr>
            <a:spLocks noGrp="1"/>
          </p:cNvSpPr>
          <p:nvPr>
            <p:ph type="dt" sz="half" idx="10"/>
          </p:nvPr>
        </p:nvSpPr>
        <p:spPr/>
        <p:txBody>
          <a:bodyPr/>
          <a:lstStyle/>
          <a:p>
            <a:fld id="{D7AAB4BE-B353-4F8B-85D7-DBEA58632183}" type="datetimeFigureOut">
              <a:rPr lang="en-US" smtClean="0"/>
              <a:t>12/8/2025</a:t>
            </a:fld>
            <a:endParaRPr lang="en-US"/>
          </a:p>
        </p:txBody>
      </p:sp>
      <p:sp>
        <p:nvSpPr>
          <p:cNvPr id="6" name="Footer Placeholder 5">
            <a:extLst>
              <a:ext uri="{FF2B5EF4-FFF2-40B4-BE49-F238E27FC236}">
                <a16:creationId xmlns:a16="http://schemas.microsoft.com/office/drawing/2014/main" id="{BF563282-A6F1-F251-431D-302FF80F6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7FD7F6-7274-4E74-DC81-14602877D442}"/>
              </a:ext>
            </a:extLst>
          </p:cNvPr>
          <p:cNvSpPr>
            <a:spLocks noGrp="1"/>
          </p:cNvSpPr>
          <p:nvPr>
            <p:ph type="sldNum" sz="quarter" idx="12"/>
          </p:nvPr>
        </p:nvSpPr>
        <p:spPr/>
        <p:txBody>
          <a:bodyPr/>
          <a:lstStyle/>
          <a:p>
            <a:fld id="{283AB564-D676-4842-ABF0-9E1235588589}" type="slidenum">
              <a:rPr lang="en-US" smtClean="0"/>
              <a:t>‹#›</a:t>
            </a:fld>
            <a:endParaRPr lang="en-US"/>
          </a:p>
        </p:txBody>
      </p:sp>
    </p:spTree>
    <p:extLst>
      <p:ext uri="{BB962C8B-B14F-4D97-AF65-F5344CB8AC3E}">
        <p14:creationId xmlns:p14="http://schemas.microsoft.com/office/powerpoint/2010/main" val="78480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EF73D1-0EC6-2DFC-F563-6821AB6E9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D46595-B0DA-9577-2A8A-948AB763C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15644-EA2C-66AB-6C61-61B1E8D0D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AAB4BE-B353-4F8B-85D7-DBEA58632183}" type="datetimeFigureOut">
              <a:rPr lang="en-US" smtClean="0"/>
              <a:t>12/8/2025</a:t>
            </a:fld>
            <a:endParaRPr lang="en-US"/>
          </a:p>
        </p:txBody>
      </p:sp>
      <p:sp>
        <p:nvSpPr>
          <p:cNvPr id="5" name="Footer Placeholder 4">
            <a:extLst>
              <a:ext uri="{FF2B5EF4-FFF2-40B4-BE49-F238E27FC236}">
                <a16:creationId xmlns:a16="http://schemas.microsoft.com/office/drawing/2014/main" id="{7A2C0ABD-62E4-D3E4-C66B-ADC796BE3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F12DA8-9721-80FC-179A-99CCDBA20B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3AB564-D676-4842-ABF0-9E1235588589}" type="slidenum">
              <a:rPr lang="en-US" smtClean="0"/>
              <a:t>‹#›</a:t>
            </a:fld>
            <a:endParaRPr lang="en-US"/>
          </a:p>
        </p:txBody>
      </p:sp>
    </p:spTree>
    <p:extLst>
      <p:ext uri="{BB962C8B-B14F-4D97-AF65-F5344CB8AC3E}">
        <p14:creationId xmlns:p14="http://schemas.microsoft.com/office/powerpoint/2010/main" val="28802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7FF5-0539-8264-8C80-9167D638931C}"/>
              </a:ext>
            </a:extLst>
          </p:cNvPr>
          <p:cNvSpPr>
            <a:spLocks noGrp="1"/>
          </p:cNvSpPr>
          <p:nvPr>
            <p:ph type="ctrTitle"/>
          </p:nvPr>
        </p:nvSpPr>
        <p:spPr/>
        <p:txBody>
          <a:bodyPr/>
          <a:lstStyle/>
          <a:p>
            <a:r>
              <a:rPr lang="en-US" dirty="0"/>
              <a:t>Topic 23: CO and Baroreceptors</a:t>
            </a:r>
          </a:p>
        </p:txBody>
      </p:sp>
      <p:sp>
        <p:nvSpPr>
          <p:cNvPr id="3" name="Subtitle 2">
            <a:extLst>
              <a:ext uri="{FF2B5EF4-FFF2-40B4-BE49-F238E27FC236}">
                <a16:creationId xmlns:a16="http://schemas.microsoft.com/office/drawing/2014/main" id="{809319CE-1EC0-824F-1304-8AC9D8394DA5}"/>
              </a:ext>
            </a:extLst>
          </p:cNvPr>
          <p:cNvSpPr>
            <a:spLocks noGrp="1"/>
          </p:cNvSpPr>
          <p:nvPr>
            <p:ph type="subTitle" idx="1"/>
          </p:nvPr>
        </p:nvSpPr>
        <p:spPr/>
        <p:txBody>
          <a:bodyPr/>
          <a:lstStyle/>
          <a:p>
            <a:r>
              <a:rPr lang="en-US" dirty="0"/>
              <a:t>Dr. T</a:t>
            </a:r>
          </a:p>
        </p:txBody>
      </p:sp>
    </p:spTree>
    <p:extLst>
      <p:ext uri="{BB962C8B-B14F-4D97-AF65-F5344CB8AC3E}">
        <p14:creationId xmlns:p14="http://schemas.microsoft.com/office/powerpoint/2010/main" val="209581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861-38FE-34CB-E171-F65933429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7FDD8-8A88-26E8-0700-6411F6B00C3A}"/>
              </a:ext>
            </a:extLst>
          </p:cNvPr>
          <p:cNvSpPr>
            <a:spLocks noGrp="1"/>
          </p:cNvSpPr>
          <p:nvPr>
            <p:ph type="title"/>
          </p:nvPr>
        </p:nvSpPr>
        <p:spPr/>
        <p:txBody>
          <a:bodyPr/>
          <a:lstStyle/>
          <a:p>
            <a:r>
              <a:rPr lang="en-US" dirty="0"/>
              <a:t>Contractility</a:t>
            </a:r>
          </a:p>
        </p:txBody>
      </p:sp>
      <p:sp>
        <p:nvSpPr>
          <p:cNvPr id="3" name="Content Placeholder 2">
            <a:extLst>
              <a:ext uri="{FF2B5EF4-FFF2-40B4-BE49-F238E27FC236}">
                <a16:creationId xmlns:a16="http://schemas.microsoft.com/office/drawing/2014/main" id="{EEB5BC8E-1369-5169-F23B-BC46DB36AC08}"/>
              </a:ext>
            </a:extLst>
          </p:cNvPr>
          <p:cNvSpPr>
            <a:spLocks noGrp="1"/>
          </p:cNvSpPr>
          <p:nvPr>
            <p:ph idx="1"/>
          </p:nvPr>
        </p:nvSpPr>
        <p:spPr>
          <a:xfrm>
            <a:off x="838200" y="1825625"/>
            <a:ext cx="5257800" cy="4351338"/>
          </a:xfrm>
        </p:spPr>
        <p:txBody>
          <a:bodyPr>
            <a:normAutofit/>
          </a:bodyPr>
          <a:lstStyle/>
          <a:p>
            <a:r>
              <a:rPr lang="en-US" dirty="0"/>
              <a:t>Contractility: Contractility = squeeze power</a:t>
            </a:r>
          </a:p>
          <a:p>
            <a:pPr lvl="1"/>
            <a:r>
              <a:rPr lang="en-US" dirty="0"/>
              <a:t>Contractility is the intrinsic strength of the cardiac muscle independent of preload and afterload.</a:t>
            </a:r>
          </a:p>
          <a:p>
            <a:pPr lvl="1"/>
            <a:r>
              <a:rPr lang="en-US" dirty="0"/>
              <a:t>It reflects how forcefully the heart can contract, influenced by calcium availability, sympathetic stimulation, and catecholamines (e.g., epinephrine).</a:t>
            </a:r>
          </a:p>
          <a:p>
            <a:endParaRPr lang="en-US" dirty="0"/>
          </a:p>
        </p:txBody>
      </p:sp>
      <p:pic>
        <p:nvPicPr>
          <p:cNvPr id="4" name="Content Placeholder 3" descr="Relationship of cardiac output, stroke volume, and heart rate ...">
            <a:extLst>
              <a:ext uri="{FF2B5EF4-FFF2-40B4-BE49-F238E27FC236}">
                <a16:creationId xmlns:a16="http://schemas.microsoft.com/office/drawing/2014/main" id="{DB90B1A6-F897-6AFD-EBE9-8827702689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7156" y="1690688"/>
            <a:ext cx="5660572" cy="3962400"/>
          </a:xfrm>
          <a:prstGeom prst="rect">
            <a:avLst/>
          </a:prstGeom>
          <a:noFill/>
          <a:ln>
            <a:noFill/>
          </a:ln>
        </p:spPr>
      </p:pic>
    </p:spTree>
    <p:extLst>
      <p:ext uri="{BB962C8B-B14F-4D97-AF65-F5344CB8AC3E}">
        <p14:creationId xmlns:p14="http://schemas.microsoft.com/office/powerpoint/2010/main" val="280174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in on Nursing school may kill me">
            <a:extLst>
              <a:ext uri="{FF2B5EF4-FFF2-40B4-BE49-F238E27FC236}">
                <a16:creationId xmlns:a16="http://schemas.microsoft.com/office/drawing/2014/main" id="{49730434-2557-20B8-8E7B-F8335DC446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642"/>
          <a:stretch>
            <a:fillRect/>
          </a:stretch>
        </p:blipFill>
        <p:spPr bwMode="auto">
          <a:xfrm>
            <a:off x="568098" y="551542"/>
            <a:ext cx="8016456" cy="26742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A4F3CA8-10B9-C695-6CE9-F5EFB06E5B16}"/>
              </a:ext>
            </a:extLst>
          </p:cNvPr>
          <p:cNvSpPr txBox="1"/>
          <p:nvPr/>
        </p:nvSpPr>
        <p:spPr>
          <a:xfrm>
            <a:off x="8483600" y="1001264"/>
            <a:ext cx="3048000" cy="1477328"/>
          </a:xfrm>
          <a:prstGeom prst="rect">
            <a:avLst/>
          </a:prstGeom>
          <a:noFill/>
        </p:spPr>
        <p:txBody>
          <a:bodyPr wrap="square">
            <a:spAutoFit/>
          </a:bodyPr>
          <a:lstStyle/>
          <a:p>
            <a:pPr lvl="1">
              <a:spcBef>
                <a:spcPts val="1200"/>
              </a:spcBef>
            </a:pPr>
            <a:r>
              <a:rPr lang="en-US" altLang="en-US" dirty="0">
                <a:highlight>
                  <a:srgbClr val="FFFF00"/>
                </a:highlight>
              </a:rPr>
              <a:t>=Stroke Volume: </a:t>
            </a:r>
            <a:r>
              <a:rPr lang="en-US" altLang="en-US" dirty="0"/>
              <a:t>The absolute amount of blood (in mL) ejected by the left ventricle with each beat</a:t>
            </a:r>
          </a:p>
        </p:txBody>
      </p:sp>
      <p:sp>
        <p:nvSpPr>
          <p:cNvPr id="10" name="TextBox 9">
            <a:extLst>
              <a:ext uri="{FF2B5EF4-FFF2-40B4-BE49-F238E27FC236}">
                <a16:creationId xmlns:a16="http://schemas.microsoft.com/office/drawing/2014/main" id="{AB50C497-B656-0357-54DE-9FA99A8AB097}"/>
              </a:ext>
            </a:extLst>
          </p:cNvPr>
          <p:cNvSpPr txBox="1"/>
          <p:nvPr/>
        </p:nvSpPr>
        <p:spPr>
          <a:xfrm>
            <a:off x="568098" y="3126156"/>
            <a:ext cx="2334759" cy="2031325"/>
          </a:xfrm>
          <a:prstGeom prst="rect">
            <a:avLst/>
          </a:prstGeom>
          <a:noFill/>
        </p:spPr>
        <p:txBody>
          <a:bodyPr wrap="square">
            <a:spAutoFit/>
          </a:bodyPr>
          <a:lstStyle/>
          <a:p>
            <a:r>
              <a:rPr lang="en-US" dirty="0"/>
              <a:t>The degree of stretch of ventricular muscle fibers at the </a:t>
            </a:r>
            <a:r>
              <a:rPr lang="en-US" b="1" dirty="0"/>
              <a:t>end of diastole</a:t>
            </a:r>
            <a:r>
              <a:rPr lang="en-US" dirty="0"/>
              <a:t>—how much blood fills the ventricle before contraction.</a:t>
            </a:r>
          </a:p>
        </p:txBody>
      </p:sp>
      <p:sp>
        <p:nvSpPr>
          <p:cNvPr id="12" name="TextBox 11">
            <a:extLst>
              <a:ext uri="{FF2B5EF4-FFF2-40B4-BE49-F238E27FC236}">
                <a16:creationId xmlns:a16="http://schemas.microsoft.com/office/drawing/2014/main" id="{8512517E-EBB7-B83D-881E-BCB10FEEFF78}"/>
              </a:ext>
            </a:extLst>
          </p:cNvPr>
          <p:cNvSpPr txBox="1"/>
          <p:nvPr/>
        </p:nvSpPr>
        <p:spPr>
          <a:xfrm>
            <a:off x="6212438" y="3119735"/>
            <a:ext cx="2126342" cy="1754326"/>
          </a:xfrm>
          <a:prstGeom prst="rect">
            <a:avLst/>
          </a:prstGeom>
          <a:noFill/>
        </p:spPr>
        <p:txBody>
          <a:bodyPr wrap="square">
            <a:spAutoFit/>
          </a:bodyPr>
          <a:lstStyle/>
          <a:p>
            <a:r>
              <a:rPr lang="en-US" dirty="0"/>
              <a:t>The </a:t>
            </a:r>
            <a:r>
              <a:rPr lang="en-US" b="1" dirty="0"/>
              <a:t>resistance</a:t>
            </a:r>
            <a:r>
              <a:rPr lang="en-US" dirty="0"/>
              <a:t> the ventricle must overcome to eject blood—essentially </a:t>
            </a:r>
            <a:r>
              <a:rPr lang="en-US" b="1" dirty="0"/>
              <a:t>arterial pressure</a:t>
            </a:r>
            <a:r>
              <a:rPr lang="en-US" dirty="0"/>
              <a:t> it pushes against.</a:t>
            </a:r>
          </a:p>
        </p:txBody>
      </p:sp>
      <p:sp>
        <p:nvSpPr>
          <p:cNvPr id="13" name="TextBox 12">
            <a:extLst>
              <a:ext uri="{FF2B5EF4-FFF2-40B4-BE49-F238E27FC236}">
                <a16:creationId xmlns:a16="http://schemas.microsoft.com/office/drawing/2014/main" id="{25375FE4-1976-3936-D3D1-541DFA2DFC6A}"/>
              </a:ext>
            </a:extLst>
          </p:cNvPr>
          <p:cNvSpPr txBox="1"/>
          <p:nvPr/>
        </p:nvSpPr>
        <p:spPr>
          <a:xfrm>
            <a:off x="9906000" y="6328228"/>
            <a:ext cx="2344057" cy="369332"/>
          </a:xfrm>
          <a:prstGeom prst="rect">
            <a:avLst/>
          </a:prstGeom>
          <a:noFill/>
        </p:spPr>
        <p:txBody>
          <a:bodyPr wrap="square" rtlCol="0">
            <a:spAutoFit/>
          </a:bodyPr>
          <a:lstStyle/>
          <a:p>
            <a:r>
              <a:rPr lang="en-US" dirty="0"/>
              <a:t>*not on study guides</a:t>
            </a:r>
          </a:p>
        </p:txBody>
      </p:sp>
      <p:sp>
        <p:nvSpPr>
          <p:cNvPr id="15" name="TextBox 14">
            <a:extLst>
              <a:ext uri="{FF2B5EF4-FFF2-40B4-BE49-F238E27FC236}">
                <a16:creationId xmlns:a16="http://schemas.microsoft.com/office/drawing/2014/main" id="{EDD6D53B-8B45-3F04-531F-17430078D850}"/>
              </a:ext>
            </a:extLst>
          </p:cNvPr>
          <p:cNvSpPr txBox="1"/>
          <p:nvPr/>
        </p:nvSpPr>
        <p:spPr>
          <a:xfrm>
            <a:off x="3269343" y="3119735"/>
            <a:ext cx="2532743" cy="1477328"/>
          </a:xfrm>
          <a:prstGeom prst="rect">
            <a:avLst/>
          </a:prstGeom>
          <a:noFill/>
        </p:spPr>
        <p:txBody>
          <a:bodyPr wrap="square">
            <a:spAutoFit/>
          </a:bodyPr>
          <a:lstStyle/>
          <a:p>
            <a:r>
              <a:rPr lang="en-US" dirty="0"/>
              <a:t>The </a:t>
            </a:r>
            <a:r>
              <a:rPr lang="en-US" b="1" dirty="0"/>
              <a:t>intrinsic strength</a:t>
            </a:r>
            <a:r>
              <a:rPr lang="en-US" dirty="0"/>
              <a:t> of the ventricle’s contraction independent of preload and afterload.</a:t>
            </a:r>
          </a:p>
        </p:txBody>
      </p:sp>
    </p:spTree>
    <p:extLst>
      <p:ext uri="{BB962C8B-B14F-4D97-AF65-F5344CB8AC3E}">
        <p14:creationId xmlns:p14="http://schemas.microsoft.com/office/powerpoint/2010/main" val="424789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9554-393E-8008-656F-518945170325}"/>
              </a:ext>
            </a:extLst>
          </p:cNvPr>
          <p:cNvSpPr>
            <a:spLocks noGrp="1"/>
          </p:cNvSpPr>
          <p:nvPr>
            <p:ph type="title"/>
          </p:nvPr>
        </p:nvSpPr>
        <p:spPr/>
        <p:txBody>
          <a:bodyPr/>
          <a:lstStyle/>
          <a:p>
            <a:r>
              <a:rPr lang="en-US" dirty="0"/>
              <a:t>Blood Pressure</a:t>
            </a:r>
          </a:p>
        </p:txBody>
      </p:sp>
      <p:sp>
        <p:nvSpPr>
          <p:cNvPr id="3" name="Content Placeholder 2">
            <a:extLst>
              <a:ext uri="{FF2B5EF4-FFF2-40B4-BE49-F238E27FC236}">
                <a16:creationId xmlns:a16="http://schemas.microsoft.com/office/drawing/2014/main" id="{6C1BC446-A5A4-EC72-C935-CBB07BEF7A20}"/>
              </a:ext>
            </a:extLst>
          </p:cNvPr>
          <p:cNvSpPr>
            <a:spLocks noGrp="1"/>
          </p:cNvSpPr>
          <p:nvPr>
            <p:ph idx="1"/>
          </p:nvPr>
        </p:nvSpPr>
        <p:spPr>
          <a:xfrm>
            <a:off x="838201" y="1825625"/>
            <a:ext cx="3276600" cy="4351338"/>
          </a:xfrm>
        </p:spPr>
        <p:txBody>
          <a:bodyPr>
            <a:normAutofit fontScale="92500" lnSpcReduction="10000"/>
          </a:bodyPr>
          <a:lstStyle/>
          <a:p>
            <a:pPr lvl="0"/>
            <a:r>
              <a:rPr lang="en-US" sz="1800" dirty="0"/>
              <a:t>Affected by blood volume/stroke volume, total peripheral resistance, and cardiac rate</a:t>
            </a:r>
            <a:endParaRPr lang="en-US" sz="2000" dirty="0"/>
          </a:p>
          <a:p>
            <a:pPr lvl="0"/>
            <a:r>
              <a:rPr lang="en-US" sz="1800" dirty="0"/>
              <a:t>Increase in any of these will increase blood pressure.</a:t>
            </a:r>
            <a:endParaRPr lang="en-US" sz="2000" dirty="0"/>
          </a:p>
          <a:p>
            <a:pPr lvl="0"/>
            <a:r>
              <a:rPr lang="en-US" sz="1800" dirty="0"/>
              <a:t>Vasoconstriction of arterioles raises blood pressure upstream in the arteries.</a:t>
            </a:r>
            <a:endParaRPr lang="en-US" sz="2000" dirty="0"/>
          </a:p>
          <a:p>
            <a:pPr lvl="0"/>
            <a:r>
              <a:rPr lang="en-US" sz="1800" dirty="0"/>
              <a:t>The blood pressure of blood vessels is related to the total cross-sectional area</a:t>
            </a:r>
            <a:endParaRPr lang="en-US" sz="2000" dirty="0"/>
          </a:p>
          <a:p>
            <a:pPr lvl="1"/>
            <a:r>
              <a:rPr lang="en-US" sz="1600" dirty="0"/>
              <a:t>Capillary blood pressure is low because of large total cross-sectional area.</a:t>
            </a:r>
            <a:endParaRPr lang="en-US" sz="1800" dirty="0"/>
          </a:p>
          <a:p>
            <a:pPr lvl="1"/>
            <a:r>
              <a:rPr lang="en-US" sz="1600" dirty="0"/>
              <a:t>Artery blood pressure is high because of small total cross-sectional area</a:t>
            </a:r>
            <a:endParaRPr lang="en-US" sz="1800" dirty="0"/>
          </a:p>
          <a:p>
            <a:endParaRPr lang="en-US" sz="1800" dirty="0"/>
          </a:p>
        </p:txBody>
      </p:sp>
      <p:pic>
        <p:nvPicPr>
          <p:cNvPr id="4" name="Picture 3" descr="Blood pressure and area of vessels are inversely proportional to each other.">
            <a:extLst>
              <a:ext uri="{FF2B5EF4-FFF2-40B4-BE49-F238E27FC236}">
                <a16:creationId xmlns:a16="http://schemas.microsoft.com/office/drawing/2014/main" id="{57CED8EF-747F-4EAA-9873-E1D3A6A58D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73"/>
          <a:stretch>
            <a:fillRect/>
          </a:stretch>
        </p:blipFill>
        <p:spPr bwMode="auto">
          <a:xfrm>
            <a:off x="5937360" y="111194"/>
            <a:ext cx="5141457" cy="65312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275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2CA9-B5A9-BBD2-4F58-C0574EBF3A6F}"/>
              </a:ext>
            </a:extLst>
          </p:cNvPr>
          <p:cNvSpPr>
            <a:spLocks noGrp="1"/>
          </p:cNvSpPr>
          <p:nvPr>
            <p:ph type="title"/>
          </p:nvPr>
        </p:nvSpPr>
        <p:spPr>
          <a:xfrm>
            <a:off x="387785" y="178056"/>
            <a:ext cx="4699472" cy="1325563"/>
          </a:xfrm>
        </p:spPr>
        <p:txBody>
          <a:bodyPr>
            <a:normAutofit/>
          </a:bodyPr>
          <a:lstStyle/>
          <a:p>
            <a:r>
              <a:rPr lang="en-US" sz="3600" dirty="0"/>
              <a:t>Total Peripheral Resistance (TPR)</a:t>
            </a:r>
          </a:p>
        </p:txBody>
      </p:sp>
      <p:sp>
        <p:nvSpPr>
          <p:cNvPr id="3" name="Content Placeholder 2">
            <a:extLst>
              <a:ext uri="{FF2B5EF4-FFF2-40B4-BE49-F238E27FC236}">
                <a16:creationId xmlns:a16="http://schemas.microsoft.com/office/drawing/2014/main" id="{70BE2E02-B970-B7EE-445C-854555C003A6}"/>
              </a:ext>
            </a:extLst>
          </p:cNvPr>
          <p:cNvSpPr>
            <a:spLocks noGrp="1"/>
          </p:cNvSpPr>
          <p:nvPr>
            <p:ph idx="1"/>
          </p:nvPr>
        </p:nvSpPr>
        <p:spPr>
          <a:xfrm>
            <a:off x="278928" y="1441661"/>
            <a:ext cx="4170265" cy="4420008"/>
          </a:xfrm>
        </p:spPr>
        <p:txBody>
          <a:bodyPr>
            <a:normAutofit fontScale="77500" lnSpcReduction="20000"/>
          </a:bodyPr>
          <a:lstStyle/>
          <a:p>
            <a:r>
              <a:rPr lang="en-US" dirty="0"/>
              <a:t>TPR is the overall resistance to blood flow in the systemic circulation. It reflects how hard the heart must work to push blood through all the blood vessels in the body.</a:t>
            </a:r>
          </a:p>
          <a:p>
            <a:r>
              <a:rPr lang="en-US" dirty="0"/>
              <a:t>TPR represents the sum of all vascular resistance offered by arterioles, capillaries, and venules in the systemic circuit. </a:t>
            </a:r>
          </a:p>
          <a:p>
            <a:r>
              <a:rPr lang="en-US" dirty="0"/>
              <a:t>It is mainly determined by arteriolar diameter—the smaller the vessels, the greater the resistance and the harder the heart must pump.</a:t>
            </a:r>
          </a:p>
          <a:p>
            <a:pPr lvl="1"/>
            <a:r>
              <a:rPr lang="en-US" dirty="0"/>
              <a:t>↑ TPR = ↑ Blood Pressure;     </a:t>
            </a:r>
          </a:p>
          <a:p>
            <a:pPr lvl="1"/>
            <a:r>
              <a:rPr lang="en-US" dirty="0"/>
              <a:t>↓ TPR = ↓ Blood Pressure</a:t>
            </a:r>
          </a:p>
        </p:txBody>
      </p:sp>
      <p:sp>
        <p:nvSpPr>
          <p:cNvPr id="5" name="TextBox 4">
            <a:extLst>
              <a:ext uri="{FF2B5EF4-FFF2-40B4-BE49-F238E27FC236}">
                <a16:creationId xmlns:a16="http://schemas.microsoft.com/office/drawing/2014/main" id="{AF9E06C6-0960-81E5-8D6E-AF6BA883B1F3}"/>
              </a:ext>
            </a:extLst>
          </p:cNvPr>
          <p:cNvSpPr txBox="1"/>
          <p:nvPr/>
        </p:nvSpPr>
        <p:spPr>
          <a:xfrm>
            <a:off x="1023257" y="5992297"/>
            <a:ext cx="6096000" cy="646331"/>
          </a:xfrm>
          <a:prstGeom prst="rect">
            <a:avLst/>
          </a:prstGeom>
          <a:noFill/>
        </p:spPr>
        <p:txBody>
          <a:bodyPr wrap="square">
            <a:spAutoFit/>
          </a:bodyPr>
          <a:lstStyle/>
          <a:p>
            <a:r>
              <a:rPr lang="en-US" dirty="0"/>
              <a:t>Blood Pressure=Cardiac </a:t>
            </a:r>
            <a:r>
              <a:rPr lang="en-US" dirty="0" err="1"/>
              <a:t>Output×TPR</a:t>
            </a:r>
            <a:endParaRPr lang="en-US" dirty="0"/>
          </a:p>
          <a:p>
            <a:r>
              <a:rPr lang="en-US" dirty="0"/>
              <a:t>*Calculation not for memorization</a:t>
            </a:r>
          </a:p>
        </p:txBody>
      </p:sp>
      <p:pic>
        <p:nvPicPr>
          <p:cNvPr id="9" name="Picture 8" descr="Diagram of blood vessels and blood vessels&#10;&#10;AI-generated content may be incorrect.">
            <a:extLst>
              <a:ext uri="{FF2B5EF4-FFF2-40B4-BE49-F238E27FC236}">
                <a16:creationId xmlns:a16="http://schemas.microsoft.com/office/drawing/2014/main" id="{A105953E-0AFB-B416-AF24-DD935C0666B1}"/>
              </a:ext>
            </a:extLst>
          </p:cNvPr>
          <p:cNvPicPr>
            <a:picLocks noChangeAspect="1"/>
          </p:cNvPicPr>
          <p:nvPr/>
        </p:nvPicPr>
        <p:blipFill>
          <a:blip r:embed="rId3"/>
          <a:srcRect l="4806"/>
          <a:stretch>
            <a:fillRect/>
          </a:stretch>
        </p:blipFill>
        <p:spPr>
          <a:xfrm>
            <a:off x="5249506" y="409659"/>
            <a:ext cx="4170265" cy="6228969"/>
          </a:xfrm>
          <a:prstGeom prst="rect">
            <a:avLst/>
          </a:prstGeom>
        </p:spPr>
      </p:pic>
      <p:sp>
        <p:nvSpPr>
          <p:cNvPr id="10" name="TextBox 9">
            <a:extLst>
              <a:ext uri="{FF2B5EF4-FFF2-40B4-BE49-F238E27FC236}">
                <a16:creationId xmlns:a16="http://schemas.microsoft.com/office/drawing/2014/main" id="{974330CA-4838-6BE5-0C24-69DA250A7710}"/>
              </a:ext>
            </a:extLst>
          </p:cNvPr>
          <p:cNvSpPr txBox="1"/>
          <p:nvPr/>
        </p:nvSpPr>
        <p:spPr>
          <a:xfrm>
            <a:off x="6988628" y="0"/>
            <a:ext cx="3526972" cy="369332"/>
          </a:xfrm>
          <a:prstGeom prst="rect">
            <a:avLst/>
          </a:prstGeom>
          <a:noFill/>
        </p:spPr>
        <p:txBody>
          <a:bodyPr wrap="square" rtlCol="0">
            <a:spAutoFit/>
          </a:bodyPr>
          <a:lstStyle/>
          <a:p>
            <a:r>
              <a:rPr lang="en-US" dirty="0"/>
              <a:t>*image not for memorization</a:t>
            </a:r>
          </a:p>
        </p:txBody>
      </p:sp>
      <p:sp>
        <p:nvSpPr>
          <p:cNvPr id="11" name="Flowchart: Direct Access Storage 10">
            <a:extLst>
              <a:ext uri="{FF2B5EF4-FFF2-40B4-BE49-F238E27FC236}">
                <a16:creationId xmlns:a16="http://schemas.microsoft.com/office/drawing/2014/main" id="{5B45B5BC-ED89-BD2B-4F4B-0C457CBE1694}"/>
              </a:ext>
            </a:extLst>
          </p:cNvPr>
          <p:cNvSpPr/>
          <p:nvPr/>
        </p:nvSpPr>
        <p:spPr>
          <a:xfrm>
            <a:off x="9323378" y="2104572"/>
            <a:ext cx="2384444" cy="1204685"/>
          </a:xfrm>
          <a:prstGeom prst="flowChartMagneticDru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Wide arteriole</a:t>
            </a:r>
          </a:p>
        </p:txBody>
      </p:sp>
      <p:sp>
        <p:nvSpPr>
          <p:cNvPr id="12" name="Flowchart: Direct Access Storage 11">
            <a:extLst>
              <a:ext uri="{FF2B5EF4-FFF2-40B4-BE49-F238E27FC236}">
                <a16:creationId xmlns:a16="http://schemas.microsoft.com/office/drawing/2014/main" id="{DDA14D79-316D-CEFC-B494-6A11938F49AE}"/>
              </a:ext>
            </a:extLst>
          </p:cNvPr>
          <p:cNvSpPr/>
          <p:nvPr/>
        </p:nvSpPr>
        <p:spPr>
          <a:xfrm>
            <a:off x="9419771" y="3913121"/>
            <a:ext cx="2384444" cy="707214"/>
          </a:xfrm>
          <a:prstGeom prst="flowChartMagneticDru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Narrow arteriole</a:t>
            </a:r>
          </a:p>
        </p:txBody>
      </p:sp>
    </p:spTree>
    <p:extLst>
      <p:ext uri="{BB962C8B-B14F-4D97-AF65-F5344CB8AC3E}">
        <p14:creationId xmlns:p14="http://schemas.microsoft.com/office/powerpoint/2010/main" val="113893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59B9-90C9-78A2-FCCD-CC4A3ED0CB2A}"/>
              </a:ext>
            </a:extLst>
          </p:cNvPr>
          <p:cNvSpPr>
            <a:spLocks noGrp="1"/>
          </p:cNvSpPr>
          <p:nvPr>
            <p:ph type="title"/>
          </p:nvPr>
        </p:nvSpPr>
        <p:spPr>
          <a:xfrm>
            <a:off x="831850" y="1709738"/>
            <a:ext cx="3544207" cy="2852737"/>
          </a:xfrm>
        </p:spPr>
        <p:txBody>
          <a:bodyPr>
            <a:normAutofit/>
          </a:bodyPr>
          <a:lstStyle/>
          <a:p>
            <a:r>
              <a:rPr lang="en-US" sz="4800" dirty="0"/>
              <a:t>Baroreceptor Reflex</a:t>
            </a:r>
          </a:p>
        </p:txBody>
      </p:sp>
      <p:sp>
        <p:nvSpPr>
          <p:cNvPr id="3" name="Text Placeholder 2">
            <a:extLst>
              <a:ext uri="{FF2B5EF4-FFF2-40B4-BE49-F238E27FC236}">
                <a16:creationId xmlns:a16="http://schemas.microsoft.com/office/drawing/2014/main" id="{9CCD7A2B-DDC8-8BC0-5E55-443605A4A732}"/>
              </a:ext>
            </a:extLst>
          </p:cNvPr>
          <p:cNvSpPr>
            <a:spLocks noGrp="1"/>
          </p:cNvSpPr>
          <p:nvPr>
            <p:ph type="body" idx="1"/>
          </p:nvPr>
        </p:nvSpPr>
        <p:spPr>
          <a:xfrm>
            <a:off x="838200" y="5148262"/>
            <a:ext cx="10515600" cy="1500187"/>
          </a:xfrm>
        </p:spPr>
        <p:txBody>
          <a:bodyPr/>
          <a:lstStyle/>
          <a:p>
            <a:r>
              <a:rPr lang="en-US" dirty="0"/>
              <a:t>The </a:t>
            </a:r>
            <a:r>
              <a:rPr lang="en-US" b="1" dirty="0"/>
              <a:t>baroreceptor reflex</a:t>
            </a:r>
            <a:r>
              <a:rPr lang="en-US" dirty="0"/>
              <a:t> is one of the body’s fastest and most important mechanisms for </a:t>
            </a:r>
            <a:r>
              <a:rPr lang="en-US" b="1" dirty="0"/>
              <a:t>moment-to-moment blood pressure regulation</a:t>
            </a:r>
            <a:r>
              <a:rPr lang="en-US" dirty="0"/>
              <a:t>. Think of it as your cardiovascular </a:t>
            </a:r>
            <a:r>
              <a:rPr lang="en-US" b="1" dirty="0"/>
              <a:t>autopilot system</a:t>
            </a:r>
            <a:r>
              <a:rPr lang="en-US" dirty="0"/>
              <a:t> that keeps BP stable every time you stand up, get scared, or start running.</a:t>
            </a:r>
          </a:p>
        </p:txBody>
      </p:sp>
      <p:pic>
        <p:nvPicPr>
          <p:cNvPr id="2050" name="Picture 2" descr="Baroreceptor Reflex Control on Make a GIF">
            <a:extLst>
              <a:ext uri="{FF2B5EF4-FFF2-40B4-BE49-F238E27FC236}">
                <a16:creationId xmlns:a16="http://schemas.microsoft.com/office/drawing/2014/main" id="{E9723038-DF9B-2DCC-824B-EC91328A2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314" y="209551"/>
            <a:ext cx="6328229" cy="474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15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F286-8012-89F1-5AFE-B751DB10F1E9}"/>
              </a:ext>
            </a:extLst>
          </p:cNvPr>
          <p:cNvSpPr>
            <a:spLocks noGrp="1"/>
          </p:cNvSpPr>
          <p:nvPr>
            <p:ph type="title"/>
          </p:nvPr>
        </p:nvSpPr>
        <p:spPr/>
        <p:txBody>
          <a:bodyPr/>
          <a:lstStyle/>
          <a:p>
            <a:r>
              <a:rPr lang="en-US" dirty="0"/>
              <a:t>Baroreceptor Reflex</a:t>
            </a:r>
          </a:p>
        </p:txBody>
      </p:sp>
      <p:sp>
        <p:nvSpPr>
          <p:cNvPr id="3" name="Content Placeholder 2">
            <a:extLst>
              <a:ext uri="{FF2B5EF4-FFF2-40B4-BE49-F238E27FC236}">
                <a16:creationId xmlns:a16="http://schemas.microsoft.com/office/drawing/2014/main" id="{909A05EF-CDD5-E956-BB04-C6A338B53A2C}"/>
              </a:ext>
            </a:extLst>
          </p:cNvPr>
          <p:cNvSpPr>
            <a:spLocks noGrp="1"/>
          </p:cNvSpPr>
          <p:nvPr>
            <p:ph idx="1"/>
          </p:nvPr>
        </p:nvSpPr>
        <p:spPr>
          <a:xfrm>
            <a:off x="838201" y="1825625"/>
            <a:ext cx="2667000" cy="4351338"/>
          </a:xfrm>
        </p:spPr>
        <p:txBody>
          <a:bodyPr>
            <a:normAutofit/>
          </a:bodyPr>
          <a:lstStyle/>
          <a:p>
            <a:r>
              <a:rPr lang="en-US" dirty="0"/>
              <a:t>Activated by changes in blood pressure detected by baroreceptors (stretch receptors) in the </a:t>
            </a:r>
            <a:r>
              <a:rPr lang="en-US" u="sng" dirty="0">
                <a:highlight>
                  <a:srgbClr val="FFFF00"/>
                </a:highlight>
              </a:rPr>
              <a:t>aortic arch </a:t>
            </a:r>
            <a:r>
              <a:rPr lang="en-US" dirty="0"/>
              <a:t>and </a:t>
            </a:r>
            <a:r>
              <a:rPr lang="en-US" u="sng" dirty="0">
                <a:highlight>
                  <a:srgbClr val="FFFF00"/>
                </a:highlight>
              </a:rPr>
              <a:t>carotid sinuses</a:t>
            </a:r>
          </a:p>
          <a:p>
            <a:endParaRPr lang="en-US" dirty="0"/>
          </a:p>
        </p:txBody>
      </p:sp>
      <p:pic>
        <p:nvPicPr>
          <p:cNvPr id="5" name="Picture 4" descr="An illustration shows the baroreceptor reflex.">
            <a:extLst>
              <a:ext uri="{FF2B5EF4-FFF2-40B4-BE49-F238E27FC236}">
                <a16:creationId xmlns:a16="http://schemas.microsoft.com/office/drawing/2014/main" id="{3174AB43-0744-4C51-B432-49711A41DD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42"/>
          <a:stretch>
            <a:fillRect/>
          </a:stretch>
        </p:blipFill>
        <p:spPr bwMode="auto">
          <a:xfrm>
            <a:off x="3935247" y="1429657"/>
            <a:ext cx="7626612" cy="4747306"/>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DD9065D-14B1-037D-34B2-A8381A166663}"/>
              </a:ext>
            </a:extLst>
          </p:cNvPr>
          <p:cNvSpPr txBox="1"/>
          <p:nvPr/>
        </p:nvSpPr>
        <p:spPr>
          <a:xfrm>
            <a:off x="137886" y="6335149"/>
            <a:ext cx="3156858" cy="369332"/>
          </a:xfrm>
          <a:prstGeom prst="rect">
            <a:avLst/>
          </a:prstGeom>
          <a:noFill/>
        </p:spPr>
        <p:txBody>
          <a:bodyPr wrap="square" rtlCol="0">
            <a:spAutoFit/>
          </a:bodyPr>
          <a:lstStyle/>
          <a:p>
            <a:r>
              <a:rPr lang="en-US" dirty="0">
                <a:solidFill>
                  <a:srgbClr val="FF0000"/>
                </a:solidFill>
              </a:rPr>
              <a:t>*good exam questions here</a:t>
            </a:r>
          </a:p>
        </p:txBody>
      </p:sp>
      <p:sp>
        <p:nvSpPr>
          <p:cNvPr id="7" name="TextBox 6">
            <a:extLst>
              <a:ext uri="{FF2B5EF4-FFF2-40B4-BE49-F238E27FC236}">
                <a16:creationId xmlns:a16="http://schemas.microsoft.com/office/drawing/2014/main" id="{FD8A760F-370D-4C14-32D5-E76901B7471E}"/>
              </a:ext>
            </a:extLst>
          </p:cNvPr>
          <p:cNvSpPr txBox="1"/>
          <p:nvPr/>
        </p:nvSpPr>
        <p:spPr>
          <a:xfrm>
            <a:off x="5791201" y="443131"/>
            <a:ext cx="6096000" cy="584775"/>
          </a:xfrm>
          <a:prstGeom prst="rect">
            <a:avLst/>
          </a:prstGeom>
          <a:noFill/>
        </p:spPr>
        <p:txBody>
          <a:bodyPr wrap="square">
            <a:spAutoFit/>
          </a:bodyPr>
          <a:lstStyle/>
          <a:p>
            <a:r>
              <a:rPr lang="en-US" sz="1600" dirty="0">
                <a:solidFill>
                  <a:schemeClr val="accent6"/>
                </a:solidFill>
              </a:rPr>
              <a:t>Sensory Detection (Green pathways):</a:t>
            </a:r>
          </a:p>
          <a:p>
            <a:r>
              <a:rPr lang="en-US" sz="1600" dirty="0">
                <a:solidFill>
                  <a:schemeClr val="accent6"/>
                </a:solidFill>
              </a:rPr>
              <a:t>Senses stretch in vessel walls (more stretch= higher BP)</a:t>
            </a:r>
          </a:p>
        </p:txBody>
      </p:sp>
      <p:sp>
        <p:nvSpPr>
          <p:cNvPr id="9" name="TextBox 8">
            <a:extLst>
              <a:ext uri="{FF2B5EF4-FFF2-40B4-BE49-F238E27FC236}">
                <a16:creationId xmlns:a16="http://schemas.microsoft.com/office/drawing/2014/main" id="{4A03EACD-D51A-3CE7-1883-37503FBF54E1}"/>
              </a:ext>
            </a:extLst>
          </p:cNvPr>
          <p:cNvSpPr txBox="1"/>
          <p:nvPr/>
        </p:nvSpPr>
        <p:spPr>
          <a:xfrm>
            <a:off x="9792606" y="2419644"/>
            <a:ext cx="2199299" cy="2308324"/>
          </a:xfrm>
          <a:prstGeom prst="rect">
            <a:avLst/>
          </a:prstGeom>
          <a:noFill/>
        </p:spPr>
        <p:txBody>
          <a:bodyPr wrap="square">
            <a:spAutoFit/>
          </a:bodyPr>
          <a:lstStyle/>
          <a:p>
            <a:r>
              <a:rPr lang="en-US" sz="1600" dirty="0">
                <a:solidFill>
                  <a:schemeClr val="accent4"/>
                </a:solidFill>
              </a:rPr>
              <a:t>Parasympathetic Response (Blue pathways):</a:t>
            </a:r>
          </a:p>
          <a:p>
            <a:r>
              <a:rPr lang="en-US" sz="1600" dirty="0" err="1">
                <a:solidFill>
                  <a:schemeClr val="accent4"/>
                </a:solidFill>
              </a:rPr>
              <a:t>Vagus</a:t>
            </a:r>
            <a:r>
              <a:rPr lang="en-US" sz="1600" dirty="0">
                <a:solidFill>
                  <a:schemeClr val="accent4"/>
                </a:solidFill>
              </a:rPr>
              <a:t> nerve</a:t>
            </a:r>
            <a:r>
              <a:rPr lang="en-US" sz="1600" dirty="0">
                <a:solidFill>
                  <a:schemeClr val="accent4"/>
                </a:solidFill>
                <a:sym typeface="Wingdings" panose="05000000000000000000" pitchFamily="2" charset="2"/>
              </a:rPr>
              <a:t></a:t>
            </a:r>
          </a:p>
          <a:p>
            <a:r>
              <a:rPr lang="en-US" sz="1600" dirty="0">
                <a:solidFill>
                  <a:schemeClr val="accent4"/>
                </a:solidFill>
                <a:sym typeface="Wingdings" panose="05000000000000000000" pitchFamily="2" charset="2"/>
              </a:rPr>
              <a:t>SA node/AV node </a:t>
            </a:r>
          </a:p>
          <a:p>
            <a:r>
              <a:rPr lang="en-US" sz="1600" dirty="0"/>
              <a:t>Parasympathetic nerves </a:t>
            </a:r>
            <a:r>
              <a:rPr lang="en-US" sz="1600" b="1" dirty="0"/>
              <a:t>do NOT</a:t>
            </a:r>
            <a:r>
              <a:rPr lang="en-US" sz="1600" dirty="0"/>
              <a:t> innervate ventricles—important exam point!</a:t>
            </a:r>
            <a:endParaRPr lang="en-US" sz="1600" dirty="0">
              <a:solidFill>
                <a:schemeClr val="accent4"/>
              </a:solidFill>
            </a:endParaRPr>
          </a:p>
        </p:txBody>
      </p:sp>
      <p:sp>
        <p:nvSpPr>
          <p:cNvPr id="11" name="TextBox 10">
            <a:extLst>
              <a:ext uri="{FF2B5EF4-FFF2-40B4-BE49-F238E27FC236}">
                <a16:creationId xmlns:a16="http://schemas.microsoft.com/office/drawing/2014/main" id="{67A539C0-7955-E44D-036C-981EF09ACE42}"/>
              </a:ext>
            </a:extLst>
          </p:cNvPr>
          <p:cNvSpPr txBox="1"/>
          <p:nvPr/>
        </p:nvSpPr>
        <p:spPr>
          <a:xfrm>
            <a:off x="4078515" y="6119706"/>
            <a:ext cx="7626612" cy="584775"/>
          </a:xfrm>
          <a:prstGeom prst="rect">
            <a:avLst/>
          </a:prstGeom>
          <a:noFill/>
        </p:spPr>
        <p:txBody>
          <a:bodyPr wrap="square">
            <a:spAutoFit/>
          </a:bodyPr>
          <a:lstStyle/>
          <a:p>
            <a:r>
              <a:rPr lang="en-US" sz="1600" dirty="0">
                <a:solidFill>
                  <a:srgbClr val="FF00FF"/>
                </a:solidFill>
              </a:rPr>
              <a:t>Sympathetic Response (Pink pathways): </a:t>
            </a:r>
            <a:r>
              <a:rPr lang="en-US" sz="1600" dirty="0"/>
              <a:t>From the spinal cord </a:t>
            </a:r>
            <a:r>
              <a:rPr lang="en-US" sz="1600" dirty="0">
                <a:sym typeface="Wingdings" panose="05000000000000000000" pitchFamily="2" charset="2"/>
              </a:rPr>
              <a:t></a:t>
            </a:r>
            <a:r>
              <a:rPr lang="en-US" sz="1600" dirty="0"/>
              <a:t>sympathetic chain to the SA node, AV node, Ventricles</a:t>
            </a:r>
            <a:endParaRPr lang="en-US" sz="1600" dirty="0">
              <a:solidFill>
                <a:srgbClr val="FF00FF"/>
              </a:solidFill>
            </a:endParaRPr>
          </a:p>
        </p:txBody>
      </p:sp>
    </p:spTree>
    <p:extLst>
      <p:ext uri="{BB962C8B-B14F-4D97-AF65-F5344CB8AC3E}">
        <p14:creationId xmlns:p14="http://schemas.microsoft.com/office/powerpoint/2010/main" val="247620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C52A8-AFAF-1DEA-5751-EF9D39A24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1854D3-8495-D72C-48A0-0D0EC35CE4D3}"/>
              </a:ext>
            </a:extLst>
          </p:cNvPr>
          <p:cNvSpPr>
            <a:spLocks noGrp="1"/>
          </p:cNvSpPr>
          <p:nvPr>
            <p:ph type="title"/>
          </p:nvPr>
        </p:nvSpPr>
        <p:spPr>
          <a:xfrm>
            <a:off x="207302" y="176439"/>
            <a:ext cx="10515600" cy="1325563"/>
          </a:xfrm>
        </p:spPr>
        <p:txBody>
          <a:bodyPr/>
          <a:lstStyle/>
          <a:p>
            <a:r>
              <a:rPr lang="en-US" dirty="0"/>
              <a:t>Baroreceptor Reflex</a:t>
            </a:r>
          </a:p>
        </p:txBody>
      </p:sp>
      <p:sp>
        <p:nvSpPr>
          <p:cNvPr id="3" name="Content Placeholder 2">
            <a:extLst>
              <a:ext uri="{FF2B5EF4-FFF2-40B4-BE49-F238E27FC236}">
                <a16:creationId xmlns:a16="http://schemas.microsoft.com/office/drawing/2014/main" id="{63D815BC-4D53-5447-7A80-1B1C3DD32FD6}"/>
              </a:ext>
            </a:extLst>
          </p:cNvPr>
          <p:cNvSpPr>
            <a:spLocks noGrp="1"/>
          </p:cNvSpPr>
          <p:nvPr>
            <p:ph idx="1"/>
          </p:nvPr>
        </p:nvSpPr>
        <p:spPr>
          <a:xfrm>
            <a:off x="547915" y="1586138"/>
            <a:ext cx="3733800" cy="4771119"/>
          </a:xfrm>
        </p:spPr>
        <p:txBody>
          <a:bodyPr>
            <a:normAutofit fontScale="62500" lnSpcReduction="20000"/>
          </a:bodyPr>
          <a:lstStyle/>
          <a:p>
            <a:r>
              <a:rPr lang="en-US" dirty="0"/>
              <a:t>Increased blood pressure stretches these receptors, increasing action potentials to the vasomotor and cardiac control centers in the medulla.</a:t>
            </a:r>
          </a:p>
          <a:p>
            <a:r>
              <a:rPr lang="en-US" dirty="0"/>
              <a:t>Most sensitive to drops in blood pressure</a:t>
            </a:r>
          </a:p>
          <a:p>
            <a:r>
              <a:rPr lang="en-US" dirty="0"/>
              <a:t>The vasomotor center controls vasodilation and constriction to regulate peripheral resistance</a:t>
            </a:r>
          </a:p>
          <a:p>
            <a:r>
              <a:rPr lang="en-US" dirty="0"/>
              <a:t>The cardiac center controls heart rate.</a:t>
            </a:r>
          </a:p>
          <a:p>
            <a:r>
              <a:rPr lang="en-US" dirty="0"/>
              <a:t>Structures of the baroreceptor reflex</a:t>
            </a:r>
          </a:p>
          <a:p>
            <a:pPr lvl="1"/>
            <a:r>
              <a:rPr lang="en-US" dirty="0"/>
              <a:t>Aortic arch and carotid sinus baroreceptors</a:t>
            </a:r>
          </a:p>
          <a:p>
            <a:pPr lvl="1"/>
            <a:r>
              <a:rPr lang="en-US" dirty="0"/>
              <a:t>Vasomotor and cardiac control centers in the medulla oblongata</a:t>
            </a:r>
          </a:p>
          <a:p>
            <a:pPr lvl="1"/>
            <a:r>
              <a:rPr lang="en-US" dirty="0"/>
              <a:t>Parasympathetic and sympathetic axons to the heart and blood vessels</a:t>
            </a:r>
          </a:p>
          <a:p>
            <a:endParaRPr lang="en-US" dirty="0"/>
          </a:p>
        </p:txBody>
      </p:sp>
      <p:pic>
        <p:nvPicPr>
          <p:cNvPr id="4" name="Picture 3" descr="A flow chart shows the negative feedback control of blood pressure by the baroreceptor reflex.">
            <a:extLst>
              <a:ext uri="{FF2B5EF4-FFF2-40B4-BE49-F238E27FC236}">
                <a16:creationId xmlns:a16="http://schemas.microsoft.com/office/drawing/2014/main" id="{E7DF88DB-72B6-39A1-E95C-6F96318CD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a:fillRect/>
          </a:stretch>
        </p:blipFill>
        <p:spPr bwMode="auto">
          <a:xfrm>
            <a:off x="5049955" y="321141"/>
            <a:ext cx="3469387" cy="6536859"/>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612D0991-DD52-7D9A-3EF8-2268F1295C3F}"/>
              </a:ext>
            </a:extLst>
          </p:cNvPr>
          <p:cNvSpPr txBox="1"/>
          <p:nvPr/>
        </p:nvSpPr>
        <p:spPr>
          <a:xfrm>
            <a:off x="4791529" y="-8227"/>
            <a:ext cx="6114142" cy="369332"/>
          </a:xfrm>
          <a:prstGeom prst="rect">
            <a:avLst/>
          </a:prstGeom>
          <a:noFill/>
        </p:spPr>
        <p:txBody>
          <a:bodyPr wrap="square">
            <a:spAutoFit/>
          </a:bodyPr>
          <a:lstStyle/>
          <a:p>
            <a:r>
              <a:rPr lang="en-US" b="1" dirty="0">
                <a:solidFill>
                  <a:srgbClr val="FF0000"/>
                </a:solidFill>
              </a:rPr>
              <a:t>Orthostatic (postural) blood pressure regulation</a:t>
            </a:r>
            <a:endParaRPr lang="en-US" dirty="0">
              <a:solidFill>
                <a:srgbClr val="FF0000"/>
              </a:solidFill>
            </a:endParaRPr>
          </a:p>
        </p:txBody>
      </p:sp>
      <p:sp>
        <p:nvSpPr>
          <p:cNvPr id="7" name="TextBox 6">
            <a:extLst>
              <a:ext uri="{FF2B5EF4-FFF2-40B4-BE49-F238E27FC236}">
                <a16:creationId xmlns:a16="http://schemas.microsoft.com/office/drawing/2014/main" id="{6198CACB-E937-1195-C133-A661384C8498}"/>
              </a:ext>
            </a:extLst>
          </p:cNvPr>
          <p:cNvSpPr txBox="1"/>
          <p:nvPr/>
        </p:nvSpPr>
        <p:spPr>
          <a:xfrm>
            <a:off x="8864389" y="956981"/>
            <a:ext cx="2626753" cy="4616648"/>
          </a:xfrm>
          <a:prstGeom prst="rect">
            <a:avLst/>
          </a:prstGeom>
          <a:noFill/>
        </p:spPr>
        <p:txBody>
          <a:bodyPr wrap="square" rtlCol="0">
            <a:spAutoFit/>
          </a:bodyPr>
          <a:lstStyle/>
          <a:p>
            <a:pPr marL="342900" indent="-342900">
              <a:buAutoNum type="arabicPeriod"/>
            </a:pPr>
            <a:r>
              <a:rPr lang="en-US" dirty="0"/>
              <a:t>Stand up (</a:t>
            </a:r>
            <a:r>
              <a:rPr lang="en-US" b="1" dirty="0"/>
              <a:t>G</a:t>
            </a:r>
            <a:r>
              <a:rPr lang="en-US" dirty="0"/>
              <a:t> pulls blood down) </a:t>
            </a:r>
          </a:p>
          <a:p>
            <a:pPr marL="342900" indent="-342900">
              <a:buAutoNum type="arabicPeriod"/>
            </a:pPr>
            <a:r>
              <a:rPr lang="en-US" dirty="0"/>
              <a:t>BP=CO X TPR</a:t>
            </a:r>
          </a:p>
          <a:p>
            <a:pPr marL="342900" indent="-342900">
              <a:buAutoNum type="arabicPeriod"/>
            </a:pPr>
            <a:r>
              <a:rPr lang="en-US" dirty="0"/>
              <a:t>Drop in BP=dizzy or lightheaded</a:t>
            </a:r>
          </a:p>
          <a:p>
            <a:pPr marL="342900" indent="-342900">
              <a:buAutoNum type="arabicPeriod"/>
            </a:pPr>
            <a:r>
              <a:rPr lang="en-US" dirty="0"/>
              <a:t>Baroreceptors detect a ↓ in stretch </a:t>
            </a:r>
          </a:p>
          <a:p>
            <a:pPr marL="800100" lvl="1" indent="-342900">
              <a:buAutoNum type="arabicPeriod"/>
            </a:pPr>
            <a:r>
              <a:rPr lang="en-US" dirty="0">
                <a:sym typeface="Wingdings" panose="05000000000000000000" pitchFamily="2" charset="2"/>
              </a:rPr>
              <a:t></a:t>
            </a:r>
            <a:r>
              <a:rPr lang="en-US" dirty="0"/>
              <a:t>BP is low</a:t>
            </a:r>
          </a:p>
          <a:p>
            <a:pPr marL="342900" indent="-342900">
              <a:buAutoNum type="arabicPeriod"/>
            </a:pPr>
            <a:r>
              <a:rPr lang="en-US" dirty="0"/>
              <a:t>Signal </a:t>
            </a:r>
            <a:r>
              <a:rPr lang="en-US" dirty="0">
                <a:sym typeface="Wingdings" panose="05000000000000000000" pitchFamily="2" charset="2"/>
              </a:rPr>
              <a:t> Medulla</a:t>
            </a:r>
          </a:p>
          <a:p>
            <a:pPr marL="342900" indent="-342900">
              <a:buAutoNum type="arabicPeriod"/>
            </a:pPr>
            <a:r>
              <a:rPr lang="en-US" dirty="0">
                <a:sym typeface="Wingdings" panose="05000000000000000000" pitchFamily="2" charset="2"/>
              </a:rPr>
              <a:t>Response: increase SNS output</a:t>
            </a:r>
          </a:p>
          <a:p>
            <a:pPr marL="800100" lvl="1" indent="-342900">
              <a:buAutoNum type="arabicPeriod"/>
            </a:pPr>
            <a:r>
              <a:rPr lang="en-US" sz="1400" dirty="0">
                <a:sym typeface="Wingdings" panose="05000000000000000000" pitchFamily="2" charset="2"/>
              </a:rPr>
              <a:t>↑↑↑HR  ↑↑↑CO</a:t>
            </a:r>
          </a:p>
          <a:p>
            <a:pPr marL="800100" lvl="1" indent="-342900">
              <a:buFontTx/>
              <a:buAutoNum type="arabicPeriod"/>
            </a:pPr>
            <a:r>
              <a:rPr lang="en-US" sz="1400" dirty="0">
                <a:sym typeface="Wingdings" panose="05000000000000000000" pitchFamily="2" charset="2"/>
              </a:rPr>
              <a:t>↑↑↑Vasoconstriction  ↑↑↑ TPR</a:t>
            </a:r>
          </a:p>
          <a:p>
            <a:pPr marL="800100" lvl="1" indent="-342900">
              <a:buAutoNum type="arabicPeriod"/>
            </a:pPr>
            <a:endParaRPr lang="en-US" dirty="0">
              <a:sym typeface="Wingdings" panose="05000000000000000000" pitchFamily="2" charset="2"/>
            </a:endParaRPr>
          </a:p>
          <a:p>
            <a:pPr marL="342900" indent="-342900">
              <a:buAutoNum type="arabicPeriod"/>
            </a:pPr>
            <a:endParaRPr lang="en-US" dirty="0"/>
          </a:p>
          <a:p>
            <a:pPr marL="342900" indent="-342900">
              <a:buAutoNum type="arabicPeriod"/>
            </a:pPr>
            <a:endParaRPr lang="en-US" dirty="0"/>
          </a:p>
        </p:txBody>
      </p:sp>
      <p:sp>
        <p:nvSpPr>
          <p:cNvPr id="8" name="TextBox 7">
            <a:extLst>
              <a:ext uri="{FF2B5EF4-FFF2-40B4-BE49-F238E27FC236}">
                <a16:creationId xmlns:a16="http://schemas.microsoft.com/office/drawing/2014/main" id="{988937FB-54D9-E12C-04AF-76BDA326D8AF}"/>
              </a:ext>
            </a:extLst>
          </p:cNvPr>
          <p:cNvSpPr txBox="1"/>
          <p:nvPr/>
        </p:nvSpPr>
        <p:spPr>
          <a:xfrm>
            <a:off x="7940946" y="4488873"/>
            <a:ext cx="578396" cy="369332"/>
          </a:xfrm>
          <a:prstGeom prst="rect">
            <a:avLst/>
          </a:prstGeom>
          <a:noFill/>
        </p:spPr>
        <p:txBody>
          <a:bodyPr wrap="square" rtlCol="0">
            <a:spAutoFit/>
          </a:bodyPr>
          <a:lstStyle/>
          <a:p>
            <a:r>
              <a:rPr lang="en-US" dirty="0"/>
              <a:t>HR</a:t>
            </a:r>
          </a:p>
        </p:txBody>
      </p:sp>
    </p:spTree>
    <p:extLst>
      <p:ext uri="{BB962C8B-B14F-4D97-AF65-F5344CB8AC3E}">
        <p14:creationId xmlns:p14="http://schemas.microsoft.com/office/powerpoint/2010/main" val="2364309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E7CF-3256-9699-42BF-24D716CB0199}"/>
              </a:ext>
            </a:extLst>
          </p:cNvPr>
          <p:cNvSpPr>
            <a:spLocks noGrp="1"/>
          </p:cNvSpPr>
          <p:nvPr>
            <p:ph type="title"/>
          </p:nvPr>
        </p:nvSpPr>
        <p:spPr/>
        <p:txBody>
          <a:bodyPr/>
          <a:lstStyle/>
          <a:p>
            <a:r>
              <a:rPr lang="en-US" b="1" dirty="0"/>
              <a:t>Hypertension</a:t>
            </a:r>
            <a:endParaRPr lang="en-US" dirty="0"/>
          </a:p>
        </p:txBody>
      </p:sp>
      <p:sp>
        <p:nvSpPr>
          <p:cNvPr id="3" name="Content Placeholder 2">
            <a:extLst>
              <a:ext uri="{FF2B5EF4-FFF2-40B4-BE49-F238E27FC236}">
                <a16:creationId xmlns:a16="http://schemas.microsoft.com/office/drawing/2014/main" id="{A86B19C7-55C4-8324-B9DC-F85DF89477BD}"/>
              </a:ext>
            </a:extLst>
          </p:cNvPr>
          <p:cNvSpPr>
            <a:spLocks noGrp="1"/>
          </p:cNvSpPr>
          <p:nvPr>
            <p:ph idx="1"/>
          </p:nvPr>
        </p:nvSpPr>
        <p:spPr>
          <a:xfrm>
            <a:off x="664797" y="1583800"/>
            <a:ext cx="4800600" cy="4351338"/>
          </a:xfrm>
        </p:spPr>
        <p:txBody>
          <a:bodyPr>
            <a:normAutofit fontScale="70000" lnSpcReduction="20000"/>
          </a:bodyPr>
          <a:lstStyle/>
          <a:p>
            <a:pPr lvl="0"/>
            <a:r>
              <a:rPr lang="en-US" dirty="0"/>
              <a:t>Hypertension is a chronic medical condition characterized by persistently </a:t>
            </a:r>
            <a:r>
              <a:rPr lang="en-US" b="1" dirty="0"/>
              <a:t>elevated arterial blood pressure </a:t>
            </a:r>
            <a:r>
              <a:rPr lang="en-US" dirty="0"/>
              <a:t>above normal physiological levels. </a:t>
            </a:r>
          </a:p>
          <a:p>
            <a:pPr lvl="0"/>
            <a:r>
              <a:rPr lang="en-US" dirty="0"/>
              <a:t>It means the force of blood pushing against the walls of the arteries is consistently too high, which makes the heart work harder to pump blood.</a:t>
            </a:r>
            <a:endParaRPr lang="en-US" sz="3200" dirty="0"/>
          </a:p>
          <a:p>
            <a:pPr lvl="0"/>
            <a:r>
              <a:rPr lang="en-US" dirty="0"/>
              <a:t>If untreated, it progressively damages blood vessels and major organs, leading to:</a:t>
            </a:r>
            <a:endParaRPr lang="en-US" sz="3200" dirty="0"/>
          </a:p>
          <a:p>
            <a:pPr lvl="1"/>
            <a:r>
              <a:rPr lang="en-US" dirty="0"/>
              <a:t>Heart disease and heart failure, Stroke, Kidney damage, Vision loss, Atherosclerosis (hardening of arteries)</a:t>
            </a:r>
            <a:endParaRPr lang="en-US" sz="2800" dirty="0"/>
          </a:p>
          <a:p>
            <a:pPr lvl="0"/>
            <a:r>
              <a:rPr lang="en-US" dirty="0"/>
              <a:t>Nicknamed the "silent killer" because it usually causes no symptoms until severe organ damage occurs.</a:t>
            </a:r>
            <a:endParaRPr lang="en-US" sz="3200" dirty="0"/>
          </a:p>
          <a:p>
            <a:endParaRPr lang="en-US" dirty="0"/>
          </a:p>
        </p:txBody>
      </p:sp>
      <p:pic>
        <p:nvPicPr>
          <p:cNvPr id="7170" name="Picture 2" descr="High Blood Pressure GIFs | GIFDB.com">
            <a:extLst>
              <a:ext uri="{FF2B5EF4-FFF2-40B4-BE49-F238E27FC236}">
                <a16:creationId xmlns:a16="http://schemas.microsoft.com/office/drawing/2014/main" id="{5AF74E56-86E2-833D-6974-3316080A9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875" y="1360264"/>
            <a:ext cx="5508328" cy="411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183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50764-B7EE-2FFA-3335-7507B86D6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ADE4B-EBBE-ABCF-8B83-55EE88D4049C}"/>
              </a:ext>
            </a:extLst>
          </p:cNvPr>
          <p:cNvSpPr>
            <a:spLocks noGrp="1"/>
          </p:cNvSpPr>
          <p:nvPr>
            <p:ph type="title"/>
          </p:nvPr>
        </p:nvSpPr>
        <p:spPr/>
        <p:txBody>
          <a:bodyPr/>
          <a:lstStyle/>
          <a:p>
            <a:r>
              <a:rPr lang="en-US" b="1" dirty="0"/>
              <a:t>Hypertension</a:t>
            </a:r>
            <a:endParaRPr lang="en-US" dirty="0"/>
          </a:p>
        </p:txBody>
      </p:sp>
      <p:sp>
        <p:nvSpPr>
          <p:cNvPr id="3" name="Content Placeholder 2">
            <a:extLst>
              <a:ext uri="{FF2B5EF4-FFF2-40B4-BE49-F238E27FC236}">
                <a16:creationId xmlns:a16="http://schemas.microsoft.com/office/drawing/2014/main" id="{E78FDE0B-ACDB-EFD3-4D85-70E50305C01D}"/>
              </a:ext>
            </a:extLst>
          </p:cNvPr>
          <p:cNvSpPr>
            <a:spLocks noGrp="1"/>
          </p:cNvSpPr>
          <p:nvPr>
            <p:ph idx="1"/>
          </p:nvPr>
        </p:nvSpPr>
        <p:spPr>
          <a:xfrm>
            <a:off x="838200" y="1825625"/>
            <a:ext cx="4873487" cy="4351338"/>
          </a:xfrm>
        </p:spPr>
        <p:txBody>
          <a:bodyPr>
            <a:normAutofit/>
          </a:bodyPr>
          <a:lstStyle/>
          <a:p>
            <a:pPr lvl="0"/>
            <a:r>
              <a:rPr lang="en-US" dirty="0"/>
              <a:t>Primary or essential hypertension is a result of complex and poorly understood processes (increased salt intake, increase SNS activity, responses to paracrine regulators, Nitric Oxide decrease, increased TPR/total peripheral resistance)</a:t>
            </a:r>
            <a:endParaRPr lang="en-US" sz="3200" dirty="0"/>
          </a:p>
          <a:p>
            <a:endParaRPr lang="en-US" dirty="0"/>
          </a:p>
        </p:txBody>
      </p:sp>
      <p:pic>
        <p:nvPicPr>
          <p:cNvPr id="8196" name="Picture 4" descr="The pathophysiology of hypertension | The BMJ">
            <a:extLst>
              <a:ext uri="{FF2B5EF4-FFF2-40B4-BE49-F238E27FC236}">
                <a16:creationId xmlns:a16="http://schemas.microsoft.com/office/drawing/2014/main" id="{70047B3E-B19E-6FE7-AE2C-C9C91AD160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56" t="22347" r="23182" b="27974"/>
          <a:stretch>
            <a:fillRect/>
          </a:stretch>
        </p:blipFill>
        <p:spPr bwMode="auto">
          <a:xfrm>
            <a:off x="6480315" y="341955"/>
            <a:ext cx="4366600" cy="260478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primary hypertension GIF">
            <a:extLst>
              <a:ext uri="{FF2B5EF4-FFF2-40B4-BE49-F238E27FC236}">
                <a16:creationId xmlns:a16="http://schemas.microsoft.com/office/drawing/2014/main" id="{5FEADB1A-9611-60EA-D4AD-74CAA4C73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865" y="3241521"/>
            <a:ext cx="5717899" cy="325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0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E8B48-52A7-6D74-1928-87C19E93E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D2CD7-28B4-8E1C-B636-3BE482C0B01C}"/>
              </a:ext>
            </a:extLst>
          </p:cNvPr>
          <p:cNvSpPr>
            <a:spLocks noGrp="1"/>
          </p:cNvSpPr>
          <p:nvPr>
            <p:ph type="title"/>
          </p:nvPr>
        </p:nvSpPr>
        <p:spPr/>
        <p:txBody>
          <a:bodyPr/>
          <a:lstStyle/>
          <a:p>
            <a:r>
              <a:rPr lang="en-US" b="1" dirty="0"/>
              <a:t>Hypertension</a:t>
            </a:r>
            <a:endParaRPr lang="en-US" dirty="0"/>
          </a:p>
        </p:txBody>
      </p:sp>
      <p:sp>
        <p:nvSpPr>
          <p:cNvPr id="3" name="Content Placeholder 2">
            <a:extLst>
              <a:ext uri="{FF2B5EF4-FFF2-40B4-BE49-F238E27FC236}">
                <a16:creationId xmlns:a16="http://schemas.microsoft.com/office/drawing/2014/main" id="{25C1F5A6-25D7-F0AE-B9B8-EB04A4252767}"/>
              </a:ext>
            </a:extLst>
          </p:cNvPr>
          <p:cNvSpPr>
            <a:spLocks noGrp="1"/>
          </p:cNvSpPr>
          <p:nvPr>
            <p:ph idx="1"/>
          </p:nvPr>
        </p:nvSpPr>
        <p:spPr>
          <a:xfrm>
            <a:off x="838200" y="1569775"/>
            <a:ext cx="4368589" cy="4351338"/>
          </a:xfrm>
        </p:spPr>
        <p:txBody>
          <a:bodyPr>
            <a:normAutofit lnSpcReduction="10000"/>
          </a:bodyPr>
          <a:lstStyle/>
          <a:p>
            <a:pPr lvl="0"/>
            <a:r>
              <a:rPr lang="en-US" dirty="0"/>
              <a:t>Secondary hypertension is a symptom of another disease, such as kidney disease; accounts for about 5% of all hypertension (kidney disease, renal artery disease, excessive catecholamines or aldosterone, damage to vasomotor center, heart block)</a:t>
            </a:r>
            <a:endParaRPr lang="en-US" sz="3200" dirty="0"/>
          </a:p>
          <a:p>
            <a:endParaRPr lang="en-US" dirty="0"/>
          </a:p>
        </p:txBody>
      </p:sp>
      <p:pic>
        <p:nvPicPr>
          <p:cNvPr id="9218" name="Picture 2" descr="Image result for Hypertension High Blood Pressure GIF">
            <a:extLst>
              <a:ext uri="{FF2B5EF4-FFF2-40B4-BE49-F238E27FC236}">
                <a16:creationId xmlns:a16="http://schemas.microsoft.com/office/drawing/2014/main" id="{4069949F-2AEB-F295-25C2-E13C3562B8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38" b="20043"/>
          <a:stretch>
            <a:fillRect/>
          </a:stretch>
        </p:blipFill>
        <p:spPr bwMode="auto">
          <a:xfrm>
            <a:off x="5492934" y="1035680"/>
            <a:ext cx="6221348" cy="478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598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DA6325-9399-142A-022B-E6416C5C59E0}"/>
              </a:ext>
            </a:extLst>
          </p:cNvPr>
          <p:cNvSpPr>
            <a:spLocks noGrp="1"/>
          </p:cNvSpPr>
          <p:nvPr>
            <p:ph idx="1"/>
          </p:nvPr>
        </p:nvSpPr>
        <p:spPr/>
        <p:txBody>
          <a:bodyPr/>
          <a:lstStyle/>
          <a:p>
            <a:r>
              <a:rPr lang="en-US" dirty="0"/>
              <a:t>EVD</a:t>
            </a:r>
          </a:p>
        </p:txBody>
      </p:sp>
    </p:spTree>
    <p:extLst>
      <p:ext uri="{BB962C8B-B14F-4D97-AF65-F5344CB8AC3E}">
        <p14:creationId xmlns:p14="http://schemas.microsoft.com/office/powerpoint/2010/main" val="202218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4000-AE33-03D0-D9BB-69550D57C408}"/>
              </a:ext>
            </a:extLst>
          </p:cNvPr>
          <p:cNvSpPr>
            <a:spLocks noGrp="1"/>
          </p:cNvSpPr>
          <p:nvPr>
            <p:ph type="title"/>
          </p:nvPr>
        </p:nvSpPr>
        <p:spPr/>
        <p:txBody>
          <a:bodyPr/>
          <a:lstStyle/>
          <a:p>
            <a:r>
              <a:rPr lang="en-US" dirty="0"/>
              <a:t>END</a:t>
            </a:r>
          </a:p>
        </p:txBody>
      </p:sp>
      <p:sp>
        <p:nvSpPr>
          <p:cNvPr id="3" name="Content Placeholder 2">
            <a:extLst>
              <a:ext uri="{FF2B5EF4-FFF2-40B4-BE49-F238E27FC236}">
                <a16:creationId xmlns:a16="http://schemas.microsoft.com/office/drawing/2014/main" id="{353B0CB9-3A37-C534-CA56-32F3957395C4}"/>
              </a:ext>
            </a:extLst>
          </p:cNvPr>
          <p:cNvSpPr>
            <a:spLocks noGrp="1"/>
          </p:cNvSpPr>
          <p:nvPr>
            <p:ph idx="1"/>
          </p:nvPr>
        </p:nvSpPr>
        <p:spPr/>
        <p:txBody>
          <a:bodyPr/>
          <a:lstStyle/>
          <a:p>
            <a:r>
              <a:rPr lang="en-US" dirty="0"/>
              <a:t>Questions?</a:t>
            </a:r>
          </a:p>
        </p:txBody>
      </p:sp>
    </p:spTree>
    <p:extLst>
      <p:ext uri="{BB962C8B-B14F-4D97-AF65-F5344CB8AC3E}">
        <p14:creationId xmlns:p14="http://schemas.microsoft.com/office/powerpoint/2010/main" val="381513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1C421-B304-933E-3356-393D51119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D4D8A-E9D7-91C0-C954-057E54B63D27}"/>
              </a:ext>
            </a:extLst>
          </p:cNvPr>
          <p:cNvSpPr>
            <a:spLocks noGrp="1"/>
          </p:cNvSpPr>
          <p:nvPr>
            <p:ph type="title"/>
          </p:nvPr>
        </p:nvSpPr>
        <p:spPr/>
        <p:txBody>
          <a:bodyPr/>
          <a:lstStyle/>
          <a:p>
            <a:pPr>
              <a:spcAft>
                <a:spcPts val="1500"/>
              </a:spcAft>
            </a:pPr>
            <a:r>
              <a:rPr lang="en-US" dirty="0"/>
              <a:t>A. Introduction to the Cardiac Cycle</a:t>
            </a:r>
            <a:r>
              <a:rPr lang="en-US" sz="1200" dirty="0"/>
              <a:t> 1</a:t>
            </a:r>
            <a:endParaRPr lang="en-US" altLang="en-US" sz="1200" dirty="0"/>
          </a:p>
        </p:txBody>
      </p:sp>
      <p:sp>
        <p:nvSpPr>
          <p:cNvPr id="3" name="Content Placeholder 2">
            <a:extLst>
              <a:ext uri="{FF2B5EF4-FFF2-40B4-BE49-F238E27FC236}">
                <a16:creationId xmlns:a16="http://schemas.microsoft.com/office/drawing/2014/main" id="{1E1183AE-B916-AF29-E0C3-D056C4410CDC}"/>
              </a:ext>
            </a:extLst>
          </p:cNvPr>
          <p:cNvSpPr>
            <a:spLocks noGrp="1"/>
          </p:cNvSpPr>
          <p:nvPr>
            <p:ph sz="quarter" idx="11"/>
          </p:nvPr>
        </p:nvSpPr>
        <p:spPr>
          <a:xfrm>
            <a:off x="979932" y="1227686"/>
            <a:ext cx="3875532" cy="5212080"/>
          </a:xfrm>
        </p:spPr>
        <p:txBody>
          <a:bodyPr/>
          <a:lstStyle/>
          <a:p>
            <a:pPr marL="457200" indent="-457200">
              <a:spcBef>
                <a:spcPts val="600"/>
              </a:spcBef>
              <a:buFont typeface="+mj-lt"/>
              <a:buAutoNum type="arabicPeriod"/>
            </a:pPr>
            <a:r>
              <a:rPr lang="en-US" altLang="en-US" dirty="0"/>
              <a:t>End-diastolic volume – total volume of blood in the ventricles at the end of diastole</a:t>
            </a:r>
          </a:p>
        </p:txBody>
      </p:sp>
      <p:sp>
        <p:nvSpPr>
          <p:cNvPr id="6" name="Slide Number Placeholder 3">
            <a:extLst>
              <a:ext uri="{FF2B5EF4-FFF2-40B4-BE49-F238E27FC236}">
                <a16:creationId xmlns:a16="http://schemas.microsoft.com/office/drawing/2014/main" id="{ABA7902A-99A5-DD01-6DB0-E48B0C88D241}"/>
              </a:ext>
            </a:extLst>
          </p:cNvPr>
          <p:cNvSpPr>
            <a:spLocks noGrp="1"/>
          </p:cNvSpPr>
          <p:nvPr>
            <p:ph type="sldNum" sz="quarter" idx="10"/>
          </p:nvPr>
        </p:nvSpPr>
        <p:spPr/>
        <p:txBody>
          <a:bodyPr/>
          <a:lstStyle/>
          <a:p>
            <a:fld id="{68151E55-6873-49E2-B8D5-2F265E6F1973}" type="slidenum">
              <a:rPr lang="en-US" smtClean="0"/>
              <a:pPr/>
              <a:t>3</a:t>
            </a:fld>
            <a:endParaRPr lang="en-US"/>
          </a:p>
        </p:txBody>
      </p:sp>
      <p:pic>
        <p:nvPicPr>
          <p:cNvPr id="7170" name="Picture 2" descr="Ejection Fraction – Nursing Unraveled">
            <a:extLst>
              <a:ext uri="{FF2B5EF4-FFF2-40B4-BE49-F238E27FC236}">
                <a16:creationId xmlns:a16="http://schemas.microsoft.com/office/drawing/2014/main" id="{016E5856-FE56-7BE6-1ECC-2A43A4F406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29" r="12107"/>
          <a:stretch>
            <a:fillRect/>
          </a:stretch>
        </p:blipFill>
        <p:spPr bwMode="auto">
          <a:xfrm>
            <a:off x="5486400" y="1595719"/>
            <a:ext cx="5843016" cy="46337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6ACE78-2C37-2840-8996-11C7E520E1A1}"/>
              </a:ext>
            </a:extLst>
          </p:cNvPr>
          <p:cNvSpPr txBox="1"/>
          <p:nvPr/>
        </p:nvSpPr>
        <p:spPr>
          <a:xfrm>
            <a:off x="2784348" y="3723342"/>
            <a:ext cx="4142232" cy="1323439"/>
          </a:xfrm>
          <a:prstGeom prst="rect">
            <a:avLst/>
          </a:prstGeom>
          <a:noFill/>
        </p:spPr>
        <p:txBody>
          <a:bodyPr wrap="square" rtlCol="0">
            <a:spAutoFit/>
          </a:bodyPr>
          <a:lstStyle/>
          <a:p>
            <a:r>
              <a:rPr lang="en-US" sz="2000" dirty="0">
                <a:solidFill>
                  <a:srgbClr val="FF0000"/>
                </a:solidFill>
              </a:rPr>
              <a:t>EDV: Maximal volume the ventricle holds before systole</a:t>
            </a:r>
          </a:p>
          <a:p>
            <a:r>
              <a:rPr lang="en-US" sz="2000" dirty="0">
                <a:solidFill>
                  <a:srgbClr val="FF0000"/>
                </a:solidFill>
              </a:rPr>
              <a:t>*how much blood can be pumped out with the next heart beat</a:t>
            </a:r>
          </a:p>
        </p:txBody>
      </p:sp>
      <p:sp>
        <p:nvSpPr>
          <p:cNvPr id="5" name="TextBox 4">
            <a:extLst>
              <a:ext uri="{FF2B5EF4-FFF2-40B4-BE49-F238E27FC236}">
                <a16:creationId xmlns:a16="http://schemas.microsoft.com/office/drawing/2014/main" id="{A5599730-5CF4-37EA-6178-468585BCB3C8}"/>
              </a:ext>
            </a:extLst>
          </p:cNvPr>
          <p:cNvSpPr txBox="1"/>
          <p:nvPr/>
        </p:nvSpPr>
        <p:spPr>
          <a:xfrm>
            <a:off x="6784848" y="1595719"/>
            <a:ext cx="3959352" cy="369332"/>
          </a:xfrm>
          <a:prstGeom prst="rect">
            <a:avLst/>
          </a:prstGeom>
          <a:noFill/>
        </p:spPr>
        <p:txBody>
          <a:bodyPr wrap="square" rtlCol="0">
            <a:spAutoFit/>
          </a:bodyPr>
          <a:lstStyle/>
          <a:p>
            <a:r>
              <a:rPr lang="en-US" dirty="0"/>
              <a:t>Relaxation phase</a:t>
            </a:r>
          </a:p>
        </p:txBody>
      </p:sp>
    </p:spTree>
    <p:extLst>
      <p:ext uri="{BB962C8B-B14F-4D97-AF65-F5344CB8AC3E}">
        <p14:creationId xmlns:p14="http://schemas.microsoft.com/office/powerpoint/2010/main" val="352084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B09E-69DC-4E5B-BB97-93AF13572C36}"/>
              </a:ext>
            </a:extLst>
          </p:cNvPr>
          <p:cNvSpPr>
            <a:spLocks noGrp="1"/>
          </p:cNvSpPr>
          <p:nvPr>
            <p:ph type="title"/>
          </p:nvPr>
        </p:nvSpPr>
        <p:spPr/>
        <p:txBody>
          <a:bodyPr/>
          <a:lstStyle/>
          <a:p>
            <a:pPr>
              <a:spcAft>
                <a:spcPts val="1500"/>
              </a:spcAft>
            </a:pPr>
            <a:r>
              <a:rPr lang="en-US" dirty="0"/>
              <a:t>Introduction to the Cardiac Cycle</a:t>
            </a:r>
            <a:r>
              <a:rPr lang="en-US" sz="1200" dirty="0"/>
              <a:t> 2</a:t>
            </a:r>
            <a:endParaRPr lang="en-US" altLang="en-US" sz="1200" dirty="0"/>
          </a:p>
        </p:txBody>
      </p:sp>
      <p:sp>
        <p:nvSpPr>
          <p:cNvPr id="3" name="Content Placeholder 2">
            <a:extLst>
              <a:ext uri="{FF2B5EF4-FFF2-40B4-BE49-F238E27FC236}">
                <a16:creationId xmlns:a16="http://schemas.microsoft.com/office/drawing/2014/main" id="{9E4D9111-21BF-4700-A7D4-5E87464130D2}"/>
              </a:ext>
            </a:extLst>
          </p:cNvPr>
          <p:cNvSpPr>
            <a:spLocks noGrp="1"/>
          </p:cNvSpPr>
          <p:nvPr>
            <p:ph sz="quarter" idx="11"/>
          </p:nvPr>
        </p:nvSpPr>
        <p:spPr>
          <a:xfrm>
            <a:off x="861060" y="1227686"/>
            <a:ext cx="5859780" cy="5212080"/>
          </a:xfrm>
        </p:spPr>
        <p:txBody>
          <a:bodyPr/>
          <a:lstStyle/>
          <a:p>
            <a:pPr marL="457200" indent="-457200">
              <a:spcBef>
                <a:spcPts val="1200"/>
              </a:spcBef>
              <a:buFont typeface="+mj-lt"/>
              <a:buAutoNum type="arabicPeriod" startAt="3"/>
            </a:pPr>
            <a:r>
              <a:rPr lang="en-US" altLang="en-US" dirty="0"/>
              <a:t>End-systolic volume – the amount of blood left in the left ventricle after systole (1/3 of the end-diastolic volume)</a:t>
            </a:r>
          </a:p>
          <a:p>
            <a:pPr marL="914400" lvl="1" indent="-457200">
              <a:spcBef>
                <a:spcPts val="1200"/>
              </a:spcBef>
              <a:buAutoNum type="alphaLcPeriod"/>
            </a:pPr>
            <a:r>
              <a:rPr lang="en-US" altLang="en-US" dirty="0">
                <a:highlight>
                  <a:srgbClr val="FFFF00"/>
                </a:highlight>
              </a:rPr>
              <a:t>Stroke Volume: </a:t>
            </a:r>
            <a:r>
              <a:rPr lang="en-US" altLang="en-US" dirty="0"/>
              <a:t>The absolute amount of blood (in mL) ejected by the left ventricle with each beat</a:t>
            </a:r>
          </a:p>
          <a:p>
            <a:pPr marL="457200" indent="-457200">
              <a:spcBef>
                <a:spcPts val="1200"/>
              </a:spcBef>
              <a:buAutoNum type="arabicPeriod" startAt="3"/>
            </a:pPr>
            <a:r>
              <a:rPr lang="en-US" altLang="en-US" dirty="0"/>
              <a:t>At the average cardiac rate of 75 beats/min, each cycle lasts 0.8 sec</a:t>
            </a:r>
          </a:p>
        </p:txBody>
      </p:sp>
      <p:sp>
        <p:nvSpPr>
          <p:cNvPr id="6" name="Slide Number Placeholder 3">
            <a:extLst>
              <a:ext uri="{FF2B5EF4-FFF2-40B4-BE49-F238E27FC236}">
                <a16:creationId xmlns:a16="http://schemas.microsoft.com/office/drawing/2014/main" id="{9003BA8A-52FB-469D-98EF-D29ED5F1BC8C}"/>
              </a:ext>
            </a:extLst>
          </p:cNvPr>
          <p:cNvSpPr>
            <a:spLocks noGrp="1"/>
          </p:cNvSpPr>
          <p:nvPr>
            <p:ph type="sldNum" sz="quarter" idx="10"/>
          </p:nvPr>
        </p:nvSpPr>
        <p:spPr/>
        <p:txBody>
          <a:bodyPr/>
          <a:lstStyle/>
          <a:p>
            <a:fld id="{68151E55-6873-49E2-B8D5-2F265E6F1973}" type="slidenum">
              <a:rPr lang="en-US" smtClean="0"/>
              <a:pPr/>
              <a:t>4</a:t>
            </a:fld>
            <a:endParaRPr lang="en-US"/>
          </a:p>
        </p:txBody>
      </p:sp>
      <p:pic>
        <p:nvPicPr>
          <p:cNvPr id="8194" name="Picture 2" descr="Ejection Fraction – Nursing Unraveled">
            <a:extLst>
              <a:ext uri="{FF2B5EF4-FFF2-40B4-BE49-F238E27FC236}">
                <a16:creationId xmlns:a16="http://schemas.microsoft.com/office/drawing/2014/main" id="{29889773-D662-D64B-9EE3-0FB791E822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99" r="13407"/>
          <a:stretch>
            <a:fillRect/>
          </a:stretch>
        </p:blipFill>
        <p:spPr bwMode="auto">
          <a:xfrm>
            <a:off x="6821927" y="1239012"/>
            <a:ext cx="4912873" cy="4379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4F13A5-81BD-EC3D-4465-A5B81EF9820C}"/>
              </a:ext>
            </a:extLst>
          </p:cNvPr>
          <p:cNvSpPr txBox="1"/>
          <p:nvPr/>
        </p:nvSpPr>
        <p:spPr>
          <a:xfrm>
            <a:off x="7775448" y="869680"/>
            <a:ext cx="3959352" cy="369332"/>
          </a:xfrm>
          <a:prstGeom prst="rect">
            <a:avLst/>
          </a:prstGeom>
          <a:noFill/>
        </p:spPr>
        <p:txBody>
          <a:bodyPr wrap="square" rtlCol="0">
            <a:spAutoFit/>
          </a:bodyPr>
          <a:lstStyle/>
          <a:p>
            <a:r>
              <a:rPr lang="en-US" dirty="0"/>
              <a:t>Contraction phase</a:t>
            </a:r>
          </a:p>
        </p:txBody>
      </p:sp>
      <p:sp>
        <p:nvSpPr>
          <p:cNvPr id="5" name="TextBox 4">
            <a:extLst>
              <a:ext uri="{FF2B5EF4-FFF2-40B4-BE49-F238E27FC236}">
                <a16:creationId xmlns:a16="http://schemas.microsoft.com/office/drawing/2014/main" id="{71B51BBF-2DB3-53D0-8F4C-C6B361670AD7}"/>
              </a:ext>
            </a:extLst>
          </p:cNvPr>
          <p:cNvSpPr txBox="1"/>
          <p:nvPr/>
        </p:nvSpPr>
        <p:spPr>
          <a:xfrm>
            <a:off x="4024884" y="5229760"/>
            <a:ext cx="4142232" cy="1323439"/>
          </a:xfrm>
          <a:prstGeom prst="rect">
            <a:avLst/>
          </a:prstGeom>
          <a:noFill/>
        </p:spPr>
        <p:txBody>
          <a:bodyPr wrap="square" rtlCol="0">
            <a:spAutoFit/>
          </a:bodyPr>
          <a:lstStyle/>
          <a:p>
            <a:r>
              <a:rPr lang="en-US" sz="2000" dirty="0">
                <a:solidFill>
                  <a:srgbClr val="FF0000"/>
                </a:solidFill>
              </a:rPr>
              <a:t>ESV: how much blood remaining in the ventricles after it contracts</a:t>
            </a:r>
          </a:p>
          <a:p>
            <a:r>
              <a:rPr lang="en-US" sz="2000" dirty="0">
                <a:solidFill>
                  <a:srgbClr val="FF0000"/>
                </a:solidFill>
              </a:rPr>
              <a:t>*what is left behind when the contraction is complete</a:t>
            </a:r>
          </a:p>
        </p:txBody>
      </p:sp>
    </p:spTree>
    <p:extLst>
      <p:ext uri="{BB962C8B-B14F-4D97-AF65-F5344CB8AC3E}">
        <p14:creationId xmlns:p14="http://schemas.microsoft.com/office/powerpoint/2010/main" val="37885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06EA-8222-6330-699B-8BB9EFA4FECB}"/>
              </a:ext>
            </a:extLst>
          </p:cNvPr>
          <p:cNvSpPr>
            <a:spLocks noGrp="1"/>
          </p:cNvSpPr>
          <p:nvPr>
            <p:ph type="title"/>
          </p:nvPr>
        </p:nvSpPr>
        <p:spPr/>
        <p:txBody>
          <a:bodyPr/>
          <a:lstStyle/>
          <a:p>
            <a:r>
              <a:rPr lang="en-US" dirty="0"/>
              <a:t>Stroke Volume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A943063-3016-8E6E-5A75-347AA2A31689}"/>
                  </a:ext>
                </a:extLst>
              </p:cNvPr>
              <p:cNvSpPr>
                <a:spLocks noGrp="1"/>
              </p:cNvSpPr>
              <p:nvPr>
                <p:ph sz="quarter" idx="11"/>
              </p:nvPr>
            </p:nvSpPr>
            <p:spPr>
              <a:xfrm>
                <a:off x="1298908" y="941832"/>
                <a:ext cx="4709160" cy="4974336"/>
              </a:xfrm>
            </p:spPr>
            <p:txBody>
              <a:bodyPr/>
              <a:lstStyle/>
              <a:p>
                <a:r>
                  <a:rPr lang="en-US" b="1" dirty="0"/>
                  <a:t>Stroke Volume (SV)</a:t>
                </a:r>
              </a:p>
              <a:p>
                <a:pPr lvl="1"/>
                <a14:m>
                  <m:oMath xmlns:m="http://schemas.openxmlformats.org/officeDocument/2006/math">
                    <m:r>
                      <a:rPr lang="en-US" i="1">
                        <a:latin typeface="Cambria Math" panose="02040503050406030204" pitchFamily="18" charset="0"/>
                      </a:rPr>
                      <m:t>𝑆𝑉</m:t>
                    </m:r>
                    <m:r>
                      <a:rPr lang="en-US">
                        <a:latin typeface="Cambria Math" panose="02040503050406030204" pitchFamily="18" charset="0"/>
                      </a:rPr>
                      <m:t>=</m:t>
                    </m:r>
                    <m:r>
                      <a:rPr lang="en-US" i="1">
                        <a:latin typeface="Cambria Math" panose="02040503050406030204" pitchFamily="18" charset="0"/>
                      </a:rPr>
                      <m:t>𝐸𝐷𝑉</m:t>
                    </m:r>
                    <m:r>
                      <a:rPr lang="en-US">
                        <a:latin typeface="Cambria Math" panose="02040503050406030204" pitchFamily="18" charset="0"/>
                      </a:rPr>
                      <m:t>−</m:t>
                    </m:r>
                    <m:r>
                      <a:rPr lang="en-US" i="1">
                        <a:latin typeface="Cambria Math" panose="02040503050406030204" pitchFamily="18" charset="0"/>
                      </a:rPr>
                      <m:t>𝐸𝑆𝑉</m:t>
                    </m:r>
                  </m:oMath>
                </a14:m>
                <a:endParaRPr lang="en-US" dirty="0"/>
              </a:p>
              <a:p>
                <a:pPr lvl="1"/>
                <a:endParaRPr lang="en-US" dirty="0"/>
              </a:p>
              <a:p>
                <a:pPr lvl="1"/>
                <a:endParaRPr lang="en-US" dirty="0"/>
              </a:p>
              <a:p>
                <a:pPr lvl="1"/>
                <a:r>
                  <a:rPr lang="en-US" dirty="0"/>
                  <a:t>SV=120 mL−50 mL=70 mL</a:t>
                </a:r>
              </a:p>
              <a:p>
                <a:pPr lvl="1"/>
                <a:endParaRPr lang="en-US" dirty="0"/>
              </a:p>
              <a:p>
                <a:pPr lvl="1"/>
                <a:r>
                  <a:rPr lang="en-US" dirty="0"/>
                  <a:t>This means the heart ejects </a:t>
                </a:r>
                <a:r>
                  <a:rPr lang="en-US" b="1" dirty="0"/>
                  <a:t>70 mL</a:t>
                </a:r>
                <a:r>
                  <a:rPr lang="en-US" dirty="0"/>
                  <a:t> of blood each beat.</a:t>
                </a:r>
              </a:p>
              <a:p>
                <a:endParaRPr lang="en-US" dirty="0"/>
              </a:p>
            </p:txBody>
          </p:sp>
        </mc:Choice>
        <mc:Fallback>
          <p:sp>
            <p:nvSpPr>
              <p:cNvPr id="3" name="Content Placeholder 2">
                <a:extLst>
                  <a:ext uri="{FF2B5EF4-FFF2-40B4-BE49-F238E27FC236}">
                    <a16:creationId xmlns:a16="http://schemas.microsoft.com/office/drawing/2014/main" id="{2A943063-3016-8E6E-5A75-347AA2A31689}"/>
                  </a:ext>
                </a:extLst>
              </p:cNvPr>
              <p:cNvSpPr>
                <a:spLocks noGrp="1" noRot="1" noChangeAspect="1" noMove="1" noResize="1" noEditPoints="1" noAdjustHandles="1" noChangeArrowheads="1" noChangeShapeType="1" noTextEdit="1"/>
              </p:cNvSpPr>
              <p:nvPr>
                <p:ph sz="quarter" idx="11"/>
              </p:nvPr>
            </p:nvSpPr>
            <p:spPr>
              <a:xfrm>
                <a:off x="1298908" y="941832"/>
                <a:ext cx="4709160" cy="4974336"/>
              </a:xfrm>
              <a:blipFill>
                <a:blip r:embed="rId3"/>
                <a:stretch>
                  <a:fillRect l="-1682" t="-1593"/>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FBC0F82B-598A-1E6B-40F5-5860992B45FC}"/>
              </a:ext>
            </a:extLst>
          </p:cNvPr>
          <p:cNvSpPr>
            <a:spLocks noGrp="1"/>
          </p:cNvSpPr>
          <p:nvPr>
            <p:ph type="body" sz="quarter" idx="39"/>
          </p:nvPr>
        </p:nvSpPr>
        <p:spPr/>
        <p:txBody>
          <a:bodyPr/>
          <a:lstStyle/>
          <a:p>
            <a:endParaRPr lang="en-US"/>
          </a:p>
        </p:txBody>
      </p:sp>
      <p:sp>
        <p:nvSpPr>
          <p:cNvPr id="5" name="Text Placeholder 4">
            <a:extLst>
              <a:ext uri="{FF2B5EF4-FFF2-40B4-BE49-F238E27FC236}">
                <a16:creationId xmlns:a16="http://schemas.microsoft.com/office/drawing/2014/main" id="{0ED02452-3130-24E3-6472-004B6C32C7A7}"/>
              </a:ext>
            </a:extLst>
          </p:cNvPr>
          <p:cNvSpPr>
            <a:spLocks noGrp="1"/>
          </p:cNvSpPr>
          <p:nvPr>
            <p:ph type="body" sz="quarter" idx="40"/>
          </p:nvPr>
        </p:nvSpPr>
        <p:spPr/>
        <p:txBody>
          <a:bodyPr/>
          <a:lstStyle/>
          <a:p>
            <a:endParaRPr lang="en-US"/>
          </a:p>
        </p:txBody>
      </p:sp>
      <p:pic>
        <p:nvPicPr>
          <p:cNvPr id="6" name="Picture 2" descr="Ejection Fraction – Nursing Unraveled">
            <a:extLst>
              <a:ext uri="{FF2B5EF4-FFF2-40B4-BE49-F238E27FC236}">
                <a16:creationId xmlns:a16="http://schemas.microsoft.com/office/drawing/2014/main" id="{ABFD4A23-597A-CA58-DD44-C0536D7C4C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29" r="12107"/>
          <a:stretch>
            <a:fillRect/>
          </a:stretch>
        </p:blipFill>
        <p:spPr bwMode="auto">
          <a:xfrm>
            <a:off x="8165635" y="416142"/>
            <a:ext cx="3291797" cy="26105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jection Fraction – Nursing Unraveled">
            <a:extLst>
              <a:ext uri="{FF2B5EF4-FFF2-40B4-BE49-F238E27FC236}">
                <a16:creationId xmlns:a16="http://schemas.microsoft.com/office/drawing/2014/main" id="{F7166143-1E06-7B1E-26BC-BF7F85228A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499" r="13407"/>
          <a:stretch>
            <a:fillRect/>
          </a:stretch>
        </p:blipFill>
        <p:spPr bwMode="auto">
          <a:xfrm>
            <a:off x="8403336" y="3471530"/>
            <a:ext cx="3331464" cy="29701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20F0DEF-6533-7285-CC4F-93A5851778C8}"/>
              </a:ext>
            </a:extLst>
          </p:cNvPr>
          <p:cNvSpPr txBox="1"/>
          <p:nvPr/>
        </p:nvSpPr>
        <p:spPr>
          <a:xfrm>
            <a:off x="152399" y="4306764"/>
            <a:ext cx="5130801" cy="2369880"/>
          </a:xfrm>
          <a:prstGeom prst="rect">
            <a:avLst/>
          </a:prstGeom>
          <a:noFill/>
        </p:spPr>
        <p:txBody>
          <a:bodyPr wrap="square">
            <a:spAutoFit/>
          </a:bodyPr>
          <a:lstStyle/>
          <a:p>
            <a:pPr lvl="1">
              <a:spcBef>
                <a:spcPts val="1200"/>
              </a:spcBef>
            </a:pPr>
            <a:r>
              <a:rPr lang="en-US" altLang="en-US" sz="1600" dirty="0">
                <a:highlight>
                  <a:srgbClr val="FFFF00"/>
                </a:highlight>
              </a:rPr>
              <a:t>Stroke Volume: </a:t>
            </a:r>
            <a:r>
              <a:rPr lang="en-US" altLang="en-US" sz="1600" dirty="0"/>
              <a:t>The absolute amount of blood (in mL) ejected by the left ventricle with each beat</a:t>
            </a:r>
          </a:p>
          <a:p>
            <a:pPr lvl="1">
              <a:spcBef>
                <a:spcPts val="1200"/>
              </a:spcBef>
            </a:pPr>
            <a:endParaRPr lang="en-US" altLang="en-US" sz="1600" dirty="0"/>
          </a:p>
          <a:p>
            <a:r>
              <a:rPr lang="en-US" sz="1600" dirty="0">
                <a:highlight>
                  <a:srgbClr val="FFFF00"/>
                </a:highlight>
              </a:rPr>
              <a:t>Ejection Fraction: </a:t>
            </a:r>
            <a:r>
              <a:rPr lang="en-US" sz="1600" dirty="0"/>
              <a:t>The % of EDV that is ejected during systole</a:t>
            </a:r>
          </a:p>
          <a:p>
            <a:r>
              <a:rPr lang="en-US" sz="1600" dirty="0"/>
              <a:t>EF = (SV / EDV) × 100</a:t>
            </a:r>
          </a:p>
          <a:p>
            <a:pPr marL="914400" lvl="1" indent="-457200">
              <a:spcBef>
                <a:spcPts val="1200"/>
              </a:spcBef>
              <a:buAutoNum type="alphaLcPeriod"/>
            </a:pPr>
            <a:r>
              <a:rPr lang="en-US" altLang="en-US" sz="1600" b="1" dirty="0"/>
              <a:t>SV and Ejection Fraction- if on the exam I would give the equations </a:t>
            </a:r>
          </a:p>
        </p:txBody>
      </p:sp>
    </p:spTree>
    <p:extLst>
      <p:ext uri="{BB962C8B-B14F-4D97-AF65-F5344CB8AC3E}">
        <p14:creationId xmlns:p14="http://schemas.microsoft.com/office/powerpoint/2010/main" val="367633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739700-A0F1-294C-EC46-322B1EB3A7AA}"/>
              </a:ext>
            </a:extLst>
          </p:cNvPr>
          <p:cNvSpPr>
            <a:spLocks noGrp="1"/>
          </p:cNvSpPr>
          <p:nvPr>
            <p:ph type="body" sz="quarter" idx="39"/>
          </p:nvPr>
        </p:nvSpPr>
        <p:spPr/>
        <p:txBody>
          <a:bodyPr/>
          <a:lstStyle/>
          <a:p>
            <a:endParaRPr lang="en-US"/>
          </a:p>
        </p:txBody>
      </p:sp>
      <p:sp>
        <p:nvSpPr>
          <p:cNvPr id="5" name="Text Placeholder 4">
            <a:extLst>
              <a:ext uri="{FF2B5EF4-FFF2-40B4-BE49-F238E27FC236}">
                <a16:creationId xmlns:a16="http://schemas.microsoft.com/office/drawing/2014/main" id="{FA42CB8D-61B4-E32F-1C99-64FBD02B2ABD}"/>
              </a:ext>
            </a:extLst>
          </p:cNvPr>
          <p:cNvSpPr>
            <a:spLocks noGrp="1"/>
          </p:cNvSpPr>
          <p:nvPr>
            <p:ph type="body" sz="quarter" idx="40"/>
          </p:nvPr>
        </p:nvSpPr>
        <p:spPr/>
        <p:txBody>
          <a:bodyPr/>
          <a:lstStyle/>
          <a:p>
            <a:endParaRPr lang="en-US"/>
          </a:p>
        </p:txBody>
      </p:sp>
      <p:sp>
        <p:nvSpPr>
          <p:cNvPr id="10" name="Content Placeholder 2">
            <a:extLst>
              <a:ext uri="{FF2B5EF4-FFF2-40B4-BE49-F238E27FC236}">
                <a16:creationId xmlns:a16="http://schemas.microsoft.com/office/drawing/2014/main" id="{C9E73CB0-E069-C812-B98F-A12C5E13354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a:t>
            </a:r>
          </a:p>
        </p:txBody>
      </p:sp>
    </p:spTree>
    <p:extLst>
      <p:ext uri="{BB962C8B-B14F-4D97-AF65-F5344CB8AC3E}">
        <p14:creationId xmlns:p14="http://schemas.microsoft.com/office/powerpoint/2010/main" val="333929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A655-8FDF-9C10-C5D5-2A13A6C5003E}"/>
              </a:ext>
            </a:extLst>
          </p:cNvPr>
          <p:cNvSpPr>
            <a:spLocks noGrp="1"/>
          </p:cNvSpPr>
          <p:nvPr>
            <p:ph type="title"/>
          </p:nvPr>
        </p:nvSpPr>
        <p:spPr/>
        <p:txBody>
          <a:bodyPr/>
          <a:lstStyle/>
          <a:p>
            <a:r>
              <a:rPr lang="en-US" dirty="0"/>
              <a:t>Cardiac Output</a:t>
            </a:r>
          </a:p>
        </p:txBody>
      </p:sp>
      <p:sp>
        <p:nvSpPr>
          <p:cNvPr id="3" name="Content Placeholder 2">
            <a:extLst>
              <a:ext uri="{FF2B5EF4-FFF2-40B4-BE49-F238E27FC236}">
                <a16:creationId xmlns:a16="http://schemas.microsoft.com/office/drawing/2014/main" id="{FE15FA39-6656-A53C-1EA5-5CD8BF1550D8}"/>
              </a:ext>
            </a:extLst>
          </p:cNvPr>
          <p:cNvSpPr>
            <a:spLocks noGrp="1"/>
          </p:cNvSpPr>
          <p:nvPr>
            <p:ph idx="1"/>
          </p:nvPr>
        </p:nvSpPr>
        <p:spPr>
          <a:xfrm>
            <a:off x="1182755" y="2420420"/>
            <a:ext cx="9637643" cy="3743739"/>
          </a:xfrm>
        </p:spPr>
        <p:txBody>
          <a:bodyPr>
            <a:normAutofit fontScale="92500" lnSpcReduction="20000"/>
          </a:bodyPr>
          <a:lstStyle/>
          <a:p>
            <a:r>
              <a:rPr lang="en-US" dirty="0"/>
              <a:t>Cardiac output is the volume of blood the heart pumps per minute, crucial for assessing heart health and function. </a:t>
            </a:r>
          </a:p>
          <a:p>
            <a:r>
              <a:rPr lang="en-US" dirty="0"/>
              <a:t>Cardiac Output (CO)=</a:t>
            </a:r>
            <a:r>
              <a:rPr lang="en-US" dirty="0">
                <a:highlight>
                  <a:srgbClr val="FFFF00"/>
                </a:highlight>
              </a:rPr>
              <a:t>Heart Rate (HR)×Stroke Volume (SV)</a:t>
            </a:r>
          </a:p>
          <a:p>
            <a:pPr lvl="1"/>
            <a:r>
              <a:rPr lang="en-US" dirty="0"/>
              <a:t>Heart Rate (HR): The number of heartbeats per minute.</a:t>
            </a:r>
          </a:p>
          <a:p>
            <a:pPr lvl="1"/>
            <a:r>
              <a:rPr lang="en-US" dirty="0"/>
              <a:t>Stroke Volume (SV): The volume of blood pumped from the left ventricle with each heartbeat.</a:t>
            </a:r>
          </a:p>
          <a:p>
            <a:r>
              <a:rPr lang="en-US" dirty="0"/>
              <a:t>For a healthy adult at rest, the average cardiac output is about </a:t>
            </a:r>
            <a:r>
              <a:rPr lang="en-US" dirty="0">
                <a:highlight>
                  <a:srgbClr val="FFFF00"/>
                </a:highlight>
              </a:rPr>
              <a:t>5 to 6 </a:t>
            </a:r>
            <a:r>
              <a:rPr lang="en-US" dirty="0"/>
              <a:t>liters per minute. </a:t>
            </a:r>
          </a:p>
          <a:p>
            <a:r>
              <a:rPr lang="en-US" dirty="0"/>
              <a:t>This measurement is vital as it reflects the heart's ability to supply oxygen and nutrients to the body's tissues, which is essential for maintaining overall health.</a:t>
            </a:r>
          </a:p>
          <a:p>
            <a:endParaRPr lang="en-US" dirty="0"/>
          </a:p>
        </p:txBody>
      </p:sp>
      <p:pic>
        <p:nvPicPr>
          <p:cNvPr id="7" name="Content Placeholder 3" descr="Relationship of cardiac output, stroke volume, and heart rate ...">
            <a:extLst>
              <a:ext uri="{FF2B5EF4-FFF2-40B4-BE49-F238E27FC236}">
                <a16:creationId xmlns:a16="http://schemas.microsoft.com/office/drawing/2014/main" id="{170E9DDD-2EF9-CB6A-91A6-C4B7181A705C}"/>
              </a:ext>
            </a:extLst>
          </p:cNvPr>
          <p:cNvPicPr>
            <a:picLocks noChangeAspect="1"/>
          </p:cNvPicPr>
          <p:nvPr/>
        </p:nvPicPr>
        <p:blipFill>
          <a:blip r:embed="rId2" cstate="print">
            <a:extLst>
              <a:ext uri="{28A0092B-C50C-407E-A947-70E740481C1C}">
                <a14:useLocalDpi xmlns:a14="http://schemas.microsoft.com/office/drawing/2010/main" val="0"/>
              </a:ext>
            </a:extLst>
          </a:blip>
          <a:srcRect t="57165"/>
          <a:stretch>
            <a:fillRect/>
          </a:stretch>
        </p:blipFill>
        <p:spPr bwMode="auto">
          <a:xfrm>
            <a:off x="4961115" y="503583"/>
            <a:ext cx="6392685" cy="1916837"/>
          </a:xfrm>
          <a:prstGeom prst="rect">
            <a:avLst/>
          </a:prstGeom>
          <a:noFill/>
          <a:ln>
            <a:noFill/>
          </a:ln>
        </p:spPr>
      </p:pic>
    </p:spTree>
    <p:extLst>
      <p:ext uri="{BB962C8B-B14F-4D97-AF65-F5344CB8AC3E}">
        <p14:creationId xmlns:p14="http://schemas.microsoft.com/office/powerpoint/2010/main" val="276246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B22C7-EB97-C68D-D57D-FF5C9F78B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A722A-2133-CCAD-6654-168BC881FEC2}"/>
              </a:ext>
            </a:extLst>
          </p:cNvPr>
          <p:cNvSpPr>
            <a:spLocks noGrp="1"/>
          </p:cNvSpPr>
          <p:nvPr>
            <p:ph type="title"/>
          </p:nvPr>
        </p:nvSpPr>
        <p:spPr/>
        <p:txBody>
          <a:bodyPr/>
          <a:lstStyle/>
          <a:p>
            <a:r>
              <a:rPr lang="en-US" dirty="0"/>
              <a:t>Preload</a:t>
            </a:r>
          </a:p>
        </p:txBody>
      </p:sp>
      <p:sp>
        <p:nvSpPr>
          <p:cNvPr id="3" name="Content Placeholder 2">
            <a:extLst>
              <a:ext uri="{FF2B5EF4-FFF2-40B4-BE49-F238E27FC236}">
                <a16:creationId xmlns:a16="http://schemas.microsoft.com/office/drawing/2014/main" id="{06B054CD-5D93-D4CE-822B-2807177D6BE3}"/>
              </a:ext>
            </a:extLst>
          </p:cNvPr>
          <p:cNvSpPr>
            <a:spLocks noGrp="1"/>
          </p:cNvSpPr>
          <p:nvPr>
            <p:ph idx="1"/>
          </p:nvPr>
        </p:nvSpPr>
        <p:spPr>
          <a:xfrm>
            <a:off x="838200" y="1593397"/>
            <a:ext cx="5025887" cy="4351338"/>
          </a:xfrm>
        </p:spPr>
        <p:txBody>
          <a:bodyPr>
            <a:normAutofit/>
          </a:bodyPr>
          <a:lstStyle/>
          <a:p>
            <a:r>
              <a:rPr lang="en-US" dirty="0"/>
              <a:t>Preload: Preload = Pressure/volume before the pump</a:t>
            </a:r>
          </a:p>
          <a:p>
            <a:pPr lvl="1"/>
            <a:r>
              <a:rPr lang="en-US" dirty="0"/>
              <a:t>Preload is the degree of stretch in the ventricular muscle fibers at the end of diastole just before contraction.</a:t>
            </a:r>
          </a:p>
          <a:p>
            <a:pPr lvl="1"/>
            <a:r>
              <a:rPr lang="en-US" dirty="0"/>
              <a:t>It reflects venous return and is proportional to end-diastolic volume (EDV)—the more blood entering the heart, the more the ventricles stretch.</a:t>
            </a:r>
          </a:p>
          <a:p>
            <a:endParaRPr lang="en-US" dirty="0"/>
          </a:p>
        </p:txBody>
      </p:sp>
      <p:pic>
        <p:nvPicPr>
          <p:cNvPr id="4" name="Content Placeholder 3" descr="Relationship of cardiac output, stroke volume, and heart rate ...">
            <a:extLst>
              <a:ext uri="{FF2B5EF4-FFF2-40B4-BE49-F238E27FC236}">
                <a16:creationId xmlns:a16="http://schemas.microsoft.com/office/drawing/2014/main" id="{87C09669-BC29-9208-4498-C851B90547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400" y="1348926"/>
            <a:ext cx="5943068" cy="4160147"/>
          </a:xfrm>
          <a:prstGeom prst="rect">
            <a:avLst/>
          </a:prstGeom>
          <a:noFill/>
          <a:ln>
            <a:noFill/>
          </a:ln>
        </p:spPr>
      </p:pic>
    </p:spTree>
    <p:extLst>
      <p:ext uri="{BB962C8B-B14F-4D97-AF65-F5344CB8AC3E}">
        <p14:creationId xmlns:p14="http://schemas.microsoft.com/office/powerpoint/2010/main" val="48146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9062C-132C-957E-440B-093A5745C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C3C2C-F296-80ED-4518-AEAE4C1158DB}"/>
              </a:ext>
            </a:extLst>
          </p:cNvPr>
          <p:cNvSpPr>
            <a:spLocks noGrp="1"/>
          </p:cNvSpPr>
          <p:nvPr>
            <p:ph type="title"/>
          </p:nvPr>
        </p:nvSpPr>
        <p:spPr/>
        <p:txBody>
          <a:bodyPr/>
          <a:lstStyle/>
          <a:p>
            <a:r>
              <a:rPr lang="en-US" dirty="0"/>
              <a:t>Afterload</a:t>
            </a:r>
          </a:p>
        </p:txBody>
      </p:sp>
      <p:sp>
        <p:nvSpPr>
          <p:cNvPr id="3" name="Content Placeholder 2">
            <a:extLst>
              <a:ext uri="{FF2B5EF4-FFF2-40B4-BE49-F238E27FC236}">
                <a16:creationId xmlns:a16="http://schemas.microsoft.com/office/drawing/2014/main" id="{8ECBD9CD-D22C-969C-BD90-05E6C8A6BE04}"/>
              </a:ext>
            </a:extLst>
          </p:cNvPr>
          <p:cNvSpPr>
            <a:spLocks noGrp="1"/>
          </p:cNvSpPr>
          <p:nvPr>
            <p:ph idx="1"/>
          </p:nvPr>
        </p:nvSpPr>
        <p:spPr>
          <a:xfrm>
            <a:off x="838200" y="1825625"/>
            <a:ext cx="4840357" cy="4351338"/>
          </a:xfrm>
        </p:spPr>
        <p:txBody>
          <a:bodyPr>
            <a:normAutofit/>
          </a:bodyPr>
          <a:lstStyle/>
          <a:p>
            <a:r>
              <a:rPr lang="en-US" dirty="0"/>
              <a:t>Afterload: Afterload = After the pump = resistance</a:t>
            </a:r>
          </a:p>
          <a:p>
            <a:pPr lvl="1"/>
            <a:r>
              <a:rPr lang="en-US" dirty="0"/>
              <a:t>Afterload is the resistance the ventricles must overcome to eject blood during systole.</a:t>
            </a:r>
          </a:p>
          <a:p>
            <a:pPr lvl="1"/>
            <a:r>
              <a:rPr lang="en-US" dirty="0"/>
              <a:t>It represents the pressure the heart pumps against—primarily systemic vascular resistance and aortic pressure in the left ventricle.</a:t>
            </a:r>
          </a:p>
          <a:p>
            <a:endParaRPr lang="en-US" dirty="0"/>
          </a:p>
        </p:txBody>
      </p:sp>
      <p:pic>
        <p:nvPicPr>
          <p:cNvPr id="4" name="Content Placeholder 3" descr="Relationship of cardiac output, stroke volume, and heart rate ...">
            <a:extLst>
              <a:ext uri="{FF2B5EF4-FFF2-40B4-BE49-F238E27FC236}">
                <a16:creationId xmlns:a16="http://schemas.microsoft.com/office/drawing/2014/main" id="{80056D9A-6728-50A6-691C-31CD88B955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4756" y="1447800"/>
            <a:ext cx="5660572" cy="3962400"/>
          </a:xfrm>
          <a:prstGeom prst="rect">
            <a:avLst/>
          </a:prstGeom>
          <a:noFill/>
          <a:ln>
            <a:noFill/>
          </a:ln>
        </p:spPr>
      </p:pic>
    </p:spTree>
    <p:extLst>
      <p:ext uri="{BB962C8B-B14F-4D97-AF65-F5344CB8AC3E}">
        <p14:creationId xmlns:p14="http://schemas.microsoft.com/office/powerpoint/2010/main" val="3328865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TotalTime>
  <Words>1519</Words>
  <Application>Microsoft Office PowerPoint</Application>
  <PresentationFormat>Widescreen</PresentationFormat>
  <Paragraphs>160</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Cambria Math</vt:lpstr>
      <vt:lpstr>Wingdings</vt:lpstr>
      <vt:lpstr>Office Theme</vt:lpstr>
      <vt:lpstr>Topic 23: CO and Baroreceptors</vt:lpstr>
      <vt:lpstr>PowerPoint Presentation</vt:lpstr>
      <vt:lpstr>A. Introduction to the Cardiac Cycle 1</vt:lpstr>
      <vt:lpstr>Introduction to the Cardiac Cycle 2</vt:lpstr>
      <vt:lpstr>Stroke Volume</vt:lpstr>
      <vt:lpstr>PowerPoint Presentation</vt:lpstr>
      <vt:lpstr>Cardiac Output</vt:lpstr>
      <vt:lpstr>Preload</vt:lpstr>
      <vt:lpstr>Afterload</vt:lpstr>
      <vt:lpstr>Contractility</vt:lpstr>
      <vt:lpstr>PowerPoint Presentation</vt:lpstr>
      <vt:lpstr>Blood Pressure</vt:lpstr>
      <vt:lpstr>Total Peripheral Resistance (TPR)</vt:lpstr>
      <vt:lpstr>Baroreceptor Reflex</vt:lpstr>
      <vt:lpstr>Baroreceptor Reflex</vt:lpstr>
      <vt:lpstr>Baroreceptor Reflex</vt:lpstr>
      <vt:lpstr>Hypertension</vt:lpstr>
      <vt:lpstr>Hypertension</vt:lpstr>
      <vt:lpstr>Hypertension</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Hahka Vermeulen, Taija</dc:creator>
  <cp:lastModifiedBy>Hahka Vermeulen, Taija</cp:lastModifiedBy>
  <cp:revision>58</cp:revision>
  <dcterms:created xsi:type="dcterms:W3CDTF">2025-12-05T16:07:24Z</dcterms:created>
  <dcterms:modified xsi:type="dcterms:W3CDTF">2025-12-08T15:27:52Z</dcterms:modified>
</cp:coreProperties>
</file>